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entury Gothic" panose="020B0502020202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hlxIL6x56jlYewga6RDIbtp6e2+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5c029263c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5c029263c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→Talk here about job opportunity in the future. Can you see yourself as a ….</a:t>
            </a:r>
            <a:endParaRPr/>
          </a:p>
        </p:txBody>
      </p:sp>
      <p:sp>
        <p:nvSpPr>
          <p:cNvPr id="223" name="Google Shape;223;g15c029263c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5c029263c0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5c029263c0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15c029263c0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0"/>
              <a:t>Optical Illusions can use color, light and patterns to create images that can be deceptive or misleading to our brains. Optical illusions occur because our brain is trying to interpret what we see and make sense of the world around us. </a:t>
            </a:r>
            <a:r>
              <a:rPr lang="en-US"/>
              <a:t>Let’s t</a:t>
            </a:r>
            <a:r>
              <a:rPr lang="en-US" i="0"/>
              <a:t>ry out some of these illusions and discover just how tricky it can be for your brain to accurately interpret the images from your eyes.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14</a:t>
            </a:fld>
            <a:endParaRPr sz="1200" b="0" i="0" u="none" strike="noStrike" cap="none">
              <a:solidFill>
                <a:schemeClr val="dk1"/>
              </a:solidFill>
              <a:latin typeface="Century Gothic"/>
              <a:ea typeface="Century Gothic"/>
              <a:cs typeface="Century Gothic"/>
              <a:sym typeface="Century Goth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i="0">
                <a:solidFill>
                  <a:srgbClr val="062050"/>
                </a:solidFill>
                <a:latin typeface="Century Gothic"/>
                <a:ea typeface="Century Gothic"/>
                <a:cs typeface="Century Gothic"/>
                <a:sym typeface="Century Gothic"/>
              </a:rPr>
              <a:t>Well, the hearts are actually the same color, it is the lines over them that are of different colors.</a:t>
            </a:r>
            <a:endParaRPr/>
          </a:p>
        </p:txBody>
      </p:sp>
      <p:sp>
        <p:nvSpPr>
          <p:cNvPr id="304" name="Google Shape;3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16</a:t>
            </a:fld>
            <a:endParaRPr sz="1200" b="0" i="0" u="none" strike="noStrike" cap="none">
              <a:solidFill>
                <a:schemeClr val="dk1"/>
              </a:solidFill>
              <a:latin typeface="Century Gothic"/>
              <a:ea typeface="Century Gothic"/>
              <a:cs typeface="Century Gothic"/>
              <a:sym typeface="Century Gothic"/>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48" name="Google Shape;14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Classes to take in school are English, mathematics, physics, chemistry, biology. psychology, history, sociology, speech and business.</a:t>
            </a:r>
            <a:endParaRPr/>
          </a:p>
        </p:txBody>
      </p:sp>
      <p:sp>
        <p:nvSpPr>
          <p:cNvPr id="173" name="Google Shape;17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2">
  <p:cSld name="Cover 2">
    <p:spTree>
      <p:nvGrpSpPr>
        <p:cNvPr id="1" name="Shape 12"/>
        <p:cNvGrpSpPr/>
        <p:nvPr/>
      </p:nvGrpSpPr>
      <p:grpSpPr>
        <a:xfrm>
          <a:off x="0" y="0"/>
          <a:ext cx="0" cy="0"/>
          <a:chOff x="0" y="0"/>
          <a:chExt cx="0" cy="0"/>
        </a:xfrm>
      </p:grpSpPr>
      <p:pic>
        <p:nvPicPr>
          <p:cNvPr id="13" name="Google Shape;13;p18"/>
          <p:cNvPicPr preferRelativeResize="0"/>
          <p:nvPr/>
        </p:nvPicPr>
        <p:blipFill rotWithShape="1">
          <a:blip r:embed="rId2">
            <a:alphaModFix/>
          </a:blip>
          <a:srcRect/>
          <a:stretch/>
        </p:blipFill>
        <p:spPr>
          <a:xfrm>
            <a:off x="1" y="0"/>
            <a:ext cx="12192000" cy="6858000"/>
          </a:xfrm>
          <a:prstGeom prst="rect">
            <a:avLst/>
          </a:prstGeom>
          <a:noFill/>
          <a:ln>
            <a:noFill/>
          </a:ln>
        </p:spPr>
      </p:pic>
      <p:pic>
        <p:nvPicPr>
          <p:cNvPr id="14" name="Google Shape;14;p18" descr="Logo&#10;&#10;Description automatically generated"/>
          <p:cNvPicPr preferRelativeResize="0"/>
          <p:nvPr/>
        </p:nvPicPr>
        <p:blipFill rotWithShape="1">
          <a:blip r:embed="rId3">
            <a:alphaModFix/>
          </a:blip>
          <a:srcRect/>
          <a:stretch/>
        </p:blipFill>
        <p:spPr>
          <a:xfrm>
            <a:off x="311275" y="198500"/>
            <a:ext cx="2826475" cy="857475"/>
          </a:xfrm>
          <a:prstGeom prst="rect">
            <a:avLst/>
          </a:prstGeom>
          <a:noFill/>
          <a:ln>
            <a:noFill/>
          </a:ln>
        </p:spPr>
      </p:pic>
      <p:sp>
        <p:nvSpPr>
          <p:cNvPr id="15" name="Google Shape;15;p18"/>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8"/>
          <p:cNvSpPr txBox="1">
            <a:spLocks noGrp="1"/>
          </p:cNvSpPr>
          <p:nvPr>
            <p:ph type="body" idx="1"/>
          </p:nvPr>
        </p:nvSpPr>
        <p:spPr>
          <a:xfrm>
            <a:off x="438043" y="5719286"/>
            <a:ext cx="5688012" cy="2814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solidFill>
                  <a:schemeClr val="lt1"/>
                </a:solidFill>
              </a:defRPr>
            </a:lvl1pPr>
            <a:lvl2pPr marL="914400" lvl="1" indent="-228600" algn="l">
              <a:lnSpc>
                <a:spcPct val="90000"/>
              </a:lnSpc>
              <a:spcBef>
                <a:spcPts val="500"/>
              </a:spcBef>
              <a:spcAft>
                <a:spcPts val="0"/>
              </a:spcAft>
              <a:buClr>
                <a:schemeClr val="lt1"/>
              </a:buClr>
              <a:buSzPts val="1400"/>
              <a:buNone/>
              <a:defRPr sz="14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400"/>
              <a:buNone/>
              <a:defRPr sz="1400">
                <a:solidFill>
                  <a:schemeClr val="lt1"/>
                </a:solidFill>
              </a:defRPr>
            </a:lvl4pPr>
            <a:lvl5pPr marL="2286000" lvl="4" indent="-228600" algn="l">
              <a:lnSpc>
                <a:spcPct val="90000"/>
              </a:lnSpc>
              <a:spcBef>
                <a:spcPts val="500"/>
              </a:spcBef>
              <a:spcAft>
                <a:spcPts val="0"/>
              </a:spcAft>
              <a:buClr>
                <a:schemeClr val="lt1"/>
              </a:buClr>
              <a:buSzPts val="1400"/>
              <a:buNone/>
              <a:defRPr sz="1400">
                <a:solidFill>
                  <a:schemeClr val="lt1"/>
                </a:solidFill>
              </a:defRPr>
            </a:lvl5pPr>
            <a:lvl6pPr marL="2743200" lvl="5"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6pPr>
            <a:lvl7pPr marL="3200400" lvl="6"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7pPr>
            <a:lvl8pPr marL="3657600" lvl="7"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8pPr>
            <a:lvl9pPr marL="4114800" lvl="8" indent="-228600" algn="l">
              <a:lnSpc>
                <a:spcPct val="90000"/>
              </a:lnSpc>
              <a:spcBef>
                <a:spcPts val="500"/>
              </a:spcBef>
              <a:spcAft>
                <a:spcPts val="0"/>
              </a:spcAft>
              <a:buClr>
                <a:schemeClr val="lt1"/>
              </a:buClr>
              <a:buSzPts val="1400"/>
              <a:buFont typeface="Century Gothic"/>
              <a:buNone/>
              <a:defRPr sz="1400">
                <a:solidFill>
                  <a:schemeClr val="lt1"/>
                </a:solidFill>
                <a:latin typeface="Century Gothic"/>
                <a:ea typeface="Century Gothic"/>
                <a:cs typeface="Century Gothic"/>
                <a:sym typeface="Century Gothic"/>
              </a:defRPr>
            </a:lvl9pPr>
          </a:lstStyle>
          <a:p>
            <a:endParaRPr/>
          </a:p>
        </p:txBody>
      </p:sp>
      <p:sp>
        <p:nvSpPr>
          <p:cNvPr id="17" name="Google Shape;17;p18"/>
          <p:cNvSpPr txBox="1">
            <a:spLocks noGrp="1"/>
          </p:cNvSpPr>
          <p:nvPr>
            <p:ph type="subTitle" idx="2"/>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8"/>
          <p:cNvSpPr txBox="1"/>
          <p:nvPr/>
        </p:nvSpPr>
        <p:spPr>
          <a:xfrm>
            <a:off x="365705" y="6308438"/>
            <a:ext cx="4331653" cy="368873"/>
          </a:xfrm>
          <a:prstGeom prst="rect">
            <a:avLst/>
          </a:prstGeom>
          <a:noFill/>
          <a:ln>
            <a:noFill/>
          </a:ln>
        </p:spPr>
        <p:txBody>
          <a:bodyPr spcFirstLastPara="1" wrap="square" lIns="90000" tIns="45700" rIns="91425" bIns="45700" anchor="b"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2F2F2"/>
                </a:solidFill>
                <a:latin typeface="Century Gothic"/>
                <a:ea typeface="Century Gothic"/>
                <a:cs typeface="Century Gothic"/>
                <a:sym typeface="Century Gothic"/>
              </a:rPr>
              <a:t>Frames by OLIVER PEOPLES</a:t>
            </a:r>
            <a:r>
              <a:rPr lang="en-US" sz="800" b="0" i="0" u="none" strike="noStrike" cap="none" baseline="30000">
                <a:solidFill>
                  <a:srgbClr val="F2F2F2"/>
                </a:solidFill>
                <a:latin typeface="Century Gothic"/>
                <a:ea typeface="Century Gothic"/>
                <a:cs typeface="Century Gothic"/>
                <a:sym typeface="Century Gothic"/>
              </a:rPr>
              <a:t>®</a:t>
            </a:r>
            <a:r>
              <a:rPr lang="en-US" sz="800" b="0" i="0" u="none" strike="noStrike" cap="none">
                <a:solidFill>
                  <a:srgbClr val="F2F2F2"/>
                </a:solidFill>
                <a:latin typeface="Century Gothic"/>
                <a:ea typeface="Century Gothic"/>
                <a:cs typeface="Century Gothic"/>
                <a:sym typeface="Century Gothic"/>
              </a:rPr>
              <a:t> – Lenses </a:t>
            </a:r>
            <a:r>
              <a:rPr lang="en-US" sz="800" b="0" i="1" u="none" strike="noStrike" cap="none">
                <a:solidFill>
                  <a:srgbClr val="F2F2F2"/>
                </a:solidFill>
                <a:latin typeface="Century Gothic"/>
                <a:ea typeface="Century Gothic"/>
                <a:cs typeface="Century Gothic"/>
                <a:sym typeface="Century Gothic"/>
              </a:rPr>
              <a:t>Transitions</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Signature</a:t>
            </a:r>
            <a:r>
              <a:rPr lang="en-US" sz="800" b="0" i="1" u="none" strike="noStrike" cap="none" baseline="30000">
                <a:solidFill>
                  <a:srgbClr val="F2F2F2"/>
                </a:solidFill>
                <a:latin typeface="Century Gothic"/>
                <a:ea typeface="Century Gothic"/>
                <a:cs typeface="Century Gothic"/>
                <a:sym typeface="Century Gothic"/>
              </a:rPr>
              <a:t>®</a:t>
            </a:r>
            <a:r>
              <a:rPr lang="en-US" sz="800" b="0" i="1" u="none" strike="noStrike" cap="none">
                <a:solidFill>
                  <a:srgbClr val="F2F2F2"/>
                </a:solidFill>
                <a:latin typeface="Century Gothic"/>
                <a:ea typeface="Century Gothic"/>
                <a:cs typeface="Century Gothic"/>
                <a:sym typeface="Century Gothic"/>
              </a:rPr>
              <a:t> GEN 8™ </a:t>
            </a:r>
            <a:r>
              <a:rPr lang="en-US" sz="800" b="0" i="0" u="none" strike="noStrike" cap="none">
                <a:solidFill>
                  <a:srgbClr val="F2F2F2"/>
                </a:solidFill>
                <a:latin typeface="Century Gothic"/>
                <a:ea typeface="Century Gothic"/>
                <a:cs typeface="Century Gothic"/>
                <a:sym typeface="Century Gothic"/>
              </a:rPr>
              <a:t>Sapphire</a:t>
            </a:r>
            <a:endParaRPr sz="1400" b="0" i="0" u="none" strike="noStrike" cap="none">
              <a:solidFill>
                <a:srgbClr val="000000"/>
              </a:solidFill>
              <a:latin typeface="Arial"/>
              <a:ea typeface="Arial"/>
              <a:cs typeface="Arial"/>
              <a:sym typeface="Arial"/>
            </a:endParaRPr>
          </a:p>
        </p:txBody>
      </p:sp>
      <p:sp>
        <p:nvSpPr>
          <p:cNvPr id="19" name="Google Shape;19;p18"/>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reaker with contents 1">
  <p:cSld name="Breaker with contents 1">
    <p:spTree>
      <p:nvGrpSpPr>
        <p:cNvPr id="1" name="Shape 65"/>
        <p:cNvGrpSpPr/>
        <p:nvPr/>
      </p:nvGrpSpPr>
      <p:grpSpPr>
        <a:xfrm>
          <a:off x="0" y="0"/>
          <a:ext cx="0" cy="0"/>
          <a:chOff x="0" y="0"/>
          <a:chExt cx="0" cy="0"/>
        </a:xfrm>
      </p:grpSpPr>
      <p:pic>
        <p:nvPicPr>
          <p:cNvPr id="66" name="Google Shape;66;p27"/>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67" name="Google Shape;67;p27"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68" name="Google Shape;68;p27"/>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7"/>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 name="Google Shape;70;p27"/>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71" name="Google Shape;71;p27"/>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72" name="Google Shape;72;p27"/>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73" name="Google Shape;73;p27"/>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74" name="Google Shape;74;p27"/>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75" name="Google Shape;75;p27"/>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76" name="Google Shape;76;p27"/>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reaker with contents 2">
  <p:cSld name="Breaker with contents 2">
    <p:spTree>
      <p:nvGrpSpPr>
        <p:cNvPr id="1" name="Shape 77"/>
        <p:cNvGrpSpPr/>
        <p:nvPr/>
      </p:nvGrpSpPr>
      <p:grpSpPr>
        <a:xfrm>
          <a:off x="0" y="0"/>
          <a:ext cx="0" cy="0"/>
          <a:chOff x="0" y="0"/>
          <a:chExt cx="0" cy="0"/>
        </a:xfrm>
      </p:grpSpPr>
      <p:pic>
        <p:nvPicPr>
          <p:cNvPr id="78" name="Google Shape;78;p28"/>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79" name="Google Shape;79;p28"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80" name="Google Shape;80;p28"/>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8"/>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28"/>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83" name="Google Shape;83;p28"/>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84" name="Google Shape;84;p28"/>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85" name="Google Shape;85;p28"/>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86" name="Google Shape;86;p28"/>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87" name="Google Shape;87;p28"/>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88" name="Google Shape;88;p28"/>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reaker with contents 3">
  <p:cSld name="Breaker with contents 3">
    <p:spTree>
      <p:nvGrpSpPr>
        <p:cNvPr id="1" name="Shape 89"/>
        <p:cNvGrpSpPr/>
        <p:nvPr/>
      </p:nvGrpSpPr>
      <p:grpSpPr>
        <a:xfrm>
          <a:off x="0" y="0"/>
          <a:ext cx="0" cy="0"/>
          <a:chOff x="0" y="0"/>
          <a:chExt cx="0" cy="0"/>
        </a:xfrm>
      </p:grpSpPr>
      <p:pic>
        <p:nvPicPr>
          <p:cNvPr id="90" name="Google Shape;90;p29"/>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91" name="Google Shape;91;p29"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92" name="Google Shape;92;p29"/>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9"/>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p29"/>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5" name="Google Shape;95;p29"/>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96" name="Google Shape;96;p29"/>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7" name="Google Shape;97;p29"/>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98" name="Google Shape;98;p29"/>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9" name="Google Shape;99;p29"/>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100" name="Google Shape;100;p29"/>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reaker with contents 4">
  <p:cSld name="Breaker with contents 4">
    <p:spTree>
      <p:nvGrpSpPr>
        <p:cNvPr id="1" name="Shape 101"/>
        <p:cNvGrpSpPr/>
        <p:nvPr/>
      </p:nvGrpSpPr>
      <p:grpSpPr>
        <a:xfrm>
          <a:off x="0" y="0"/>
          <a:ext cx="0" cy="0"/>
          <a:chOff x="0" y="0"/>
          <a:chExt cx="0" cy="0"/>
        </a:xfrm>
      </p:grpSpPr>
      <p:pic>
        <p:nvPicPr>
          <p:cNvPr id="102" name="Google Shape;102;p30"/>
          <p:cNvPicPr preferRelativeResize="0"/>
          <p:nvPr/>
        </p:nvPicPr>
        <p:blipFill rotWithShape="1">
          <a:blip r:embed="rId2">
            <a:alphaModFix/>
          </a:blip>
          <a:srcRect/>
          <a:stretch/>
        </p:blipFill>
        <p:spPr>
          <a:xfrm>
            <a:off x="-1" y="0"/>
            <a:ext cx="7624764" cy="6857999"/>
          </a:xfrm>
          <a:prstGeom prst="rect">
            <a:avLst/>
          </a:prstGeom>
          <a:noFill/>
          <a:ln>
            <a:noFill/>
          </a:ln>
        </p:spPr>
      </p:pic>
      <p:pic>
        <p:nvPicPr>
          <p:cNvPr id="103" name="Google Shape;103;p30"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104" name="Google Shape;104;p30"/>
          <p:cNvSpPr txBox="1">
            <a:spLocks noGrp="1"/>
          </p:cNvSpPr>
          <p:nvPr>
            <p:ph type="title"/>
          </p:nvPr>
        </p:nvSpPr>
        <p:spPr>
          <a:xfrm>
            <a:off x="438042" y="2103437"/>
            <a:ext cx="5688012"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0"/>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6" name="Google Shape;106;p30"/>
          <p:cNvSpPr txBox="1">
            <a:spLocks noGrp="1"/>
          </p:cNvSpPr>
          <p:nvPr>
            <p:ph type="title" idx="2"/>
          </p:nvPr>
        </p:nvSpPr>
        <p:spPr>
          <a:xfrm>
            <a:off x="8073850" y="2386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7" name="Google Shape;107;p30"/>
          <p:cNvSpPr txBox="1">
            <a:spLocks noGrp="1"/>
          </p:cNvSpPr>
          <p:nvPr>
            <p:ph type="body" idx="3"/>
          </p:nvPr>
        </p:nvSpPr>
        <p:spPr>
          <a:xfrm>
            <a:off x="8073850" y="6019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108" name="Google Shape;108;p30"/>
          <p:cNvSpPr txBox="1">
            <a:spLocks noGrp="1"/>
          </p:cNvSpPr>
          <p:nvPr>
            <p:ph type="title" idx="4"/>
          </p:nvPr>
        </p:nvSpPr>
        <p:spPr>
          <a:xfrm>
            <a:off x="8073850" y="22894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9" name="Google Shape;109;p30"/>
          <p:cNvSpPr txBox="1">
            <a:spLocks noGrp="1"/>
          </p:cNvSpPr>
          <p:nvPr>
            <p:ph type="body" idx="5"/>
          </p:nvPr>
        </p:nvSpPr>
        <p:spPr>
          <a:xfrm>
            <a:off x="8073850" y="26527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110" name="Google Shape;110;p30"/>
          <p:cNvSpPr txBox="1">
            <a:spLocks noGrp="1"/>
          </p:cNvSpPr>
          <p:nvPr>
            <p:ph type="title" idx="6"/>
          </p:nvPr>
        </p:nvSpPr>
        <p:spPr>
          <a:xfrm>
            <a:off x="8073850" y="4340225"/>
            <a:ext cx="3710100" cy="369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33333"/>
              </a:buClr>
              <a:buSzPts val="1600"/>
              <a:buNone/>
              <a:defRPr sz="1600">
                <a:solidFill>
                  <a:srgbClr val="333333"/>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11" name="Google Shape;111;p30"/>
          <p:cNvSpPr txBox="1">
            <a:spLocks noGrp="1"/>
          </p:cNvSpPr>
          <p:nvPr>
            <p:ph type="body" idx="7"/>
          </p:nvPr>
        </p:nvSpPr>
        <p:spPr>
          <a:xfrm>
            <a:off x="8073850" y="4703550"/>
            <a:ext cx="3710100" cy="1586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400"/>
              <a:buNone/>
              <a:defRPr sz="1400">
                <a:solidFill>
                  <a:srgbClr val="333333"/>
                </a:solidFill>
              </a:defRPr>
            </a:lvl1pPr>
            <a:lvl2pPr marL="914400" lvl="1" indent="-228600" algn="l">
              <a:lnSpc>
                <a:spcPct val="90000"/>
              </a:lnSpc>
              <a:spcBef>
                <a:spcPts val="500"/>
              </a:spcBef>
              <a:spcAft>
                <a:spcPts val="0"/>
              </a:spcAft>
              <a:buClr>
                <a:srgbClr val="333333"/>
              </a:buClr>
              <a:buSzPts val="1400"/>
              <a:buNone/>
              <a:defRPr sz="1400">
                <a:solidFill>
                  <a:srgbClr val="333333"/>
                </a:solidFill>
              </a:defRPr>
            </a:lvl2pPr>
            <a:lvl3pPr marL="1371600" lvl="2" indent="-228600" algn="l">
              <a:lnSpc>
                <a:spcPct val="90000"/>
              </a:lnSpc>
              <a:spcBef>
                <a:spcPts val="500"/>
              </a:spcBef>
              <a:spcAft>
                <a:spcPts val="0"/>
              </a:spcAft>
              <a:buClr>
                <a:srgbClr val="333333"/>
              </a:buClr>
              <a:buSzPts val="1400"/>
              <a:buNone/>
              <a:defRPr sz="1400">
                <a:solidFill>
                  <a:srgbClr val="333333"/>
                </a:solidFill>
              </a:defRPr>
            </a:lvl3pPr>
            <a:lvl4pPr marL="1828800" lvl="3" indent="-228600" algn="l">
              <a:lnSpc>
                <a:spcPct val="90000"/>
              </a:lnSpc>
              <a:spcBef>
                <a:spcPts val="500"/>
              </a:spcBef>
              <a:spcAft>
                <a:spcPts val="0"/>
              </a:spcAft>
              <a:buClr>
                <a:srgbClr val="333333"/>
              </a:buClr>
              <a:buSzPts val="1400"/>
              <a:buNone/>
              <a:defRPr sz="1400">
                <a:solidFill>
                  <a:srgbClr val="333333"/>
                </a:solidFill>
              </a:defRPr>
            </a:lvl4pPr>
            <a:lvl5pPr marL="2286000" lvl="4" indent="-228600" algn="l">
              <a:lnSpc>
                <a:spcPct val="90000"/>
              </a:lnSpc>
              <a:spcBef>
                <a:spcPts val="500"/>
              </a:spcBef>
              <a:spcAft>
                <a:spcPts val="0"/>
              </a:spcAft>
              <a:buClr>
                <a:srgbClr val="333333"/>
              </a:buClr>
              <a:buSzPts val="1400"/>
              <a:buNone/>
              <a:defRPr sz="1400">
                <a:solidFill>
                  <a:srgbClr val="333333"/>
                </a:solidFill>
              </a:defRPr>
            </a:lvl5pPr>
            <a:lvl6pPr marL="2743200" lvl="5"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6pPr>
            <a:lvl7pPr marL="3200400" lvl="6"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7pPr>
            <a:lvl8pPr marL="3657600" lvl="7"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8pPr>
            <a:lvl9pPr marL="4114800" lvl="8" indent="-317500" algn="l">
              <a:lnSpc>
                <a:spcPct val="90000"/>
              </a:lnSpc>
              <a:spcBef>
                <a:spcPts val="500"/>
              </a:spcBef>
              <a:spcAft>
                <a:spcPts val="0"/>
              </a:spcAft>
              <a:buClr>
                <a:srgbClr val="333333"/>
              </a:buClr>
              <a:buSzPts val="1400"/>
              <a:buFont typeface="Century Gothic"/>
              <a:buChar char="•"/>
              <a:defRPr sz="1400">
                <a:solidFill>
                  <a:srgbClr val="333333"/>
                </a:solidFill>
                <a:latin typeface="Century Gothic"/>
                <a:ea typeface="Century Gothic"/>
                <a:cs typeface="Century Gothic"/>
                <a:sym typeface="Century Gothic"/>
              </a:defRPr>
            </a:lvl9pPr>
          </a:lstStyle>
          <a:p>
            <a:endParaRPr/>
          </a:p>
        </p:txBody>
      </p:sp>
      <p:sp>
        <p:nvSpPr>
          <p:cNvPr id="112" name="Google Shape;112;p30"/>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reaker white">
  <p:cSld name="Breaker white">
    <p:spTree>
      <p:nvGrpSpPr>
        <p:cNvPr id="1" name="Shape 113"/>
        <p:cNvGrpSpPr/>
        <p:nvPr/>
      </p:nvGrpSpPr>
      <p:grpSpPr>
        <a:xfrm>
          <a:off x="0" y="0"/>
          <a:ext cx="0" cy="0"/>
          <a:chOff x="0" y="0"/>
          <a:chExt cx="0" cy="0"/>
        </a:xfrm>
      </p:grpSpPr>
      <p:pic>
        <p:nvPicPr>
          <p:cNvPr id="114" name="Google Shape;114;p31"/>
          <p:cNvPicPr preferRelativeResize="0"/>
          <p:nvPr/>
        </p:nvPicPr>
        <p:blipFill rotWithShape="1">
          <a:blip r:embed="rId2">
            <a:alphaModFix/>
          </a:blip>
          <a:srcRect/>
          <a:stretch/>
        </p:blipFill>
        <p:spPr>
          <a:xfrm>
            <a:off x="0" y="0"/>
            <a:ext cx="12192000" cy="228600"/>
          </a:xfrm>
          <a:prstGeom prst="rect">
            <a:avLst/>
          </a:prstGeom>
          <a:noFill/>
          <a:ln>
            <a:noFill/>
          </a:ln>
        </p:spPr>
      </p:pic>
      <p:sp>
        <p:nvSpPr>
          <p:cNvPr id="115" name="Google Shape;115;p31"/>
          <p:cNvSpPr txBox="1">
            <a:spLocks noGrp="1"/>
          </p:cNvSpPr>
          <p:nvPr>
            <p:ph type="title"/>
          </p:nvPr>
        </p:nvSpPr>
        <p:spPr>
          <a:xfrm>
            <a:off x="41479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1"/>
          <p:cNvSpPr txBox="1">
            <a:spLocks noGrp="1"/>
          </p:cNvSpPr>
          <p:nvPr>
            <p:ph type="subTitle" idx="1"/>
          </p:nvPr>
        </p:nvSpPr>
        <p:spPr>
          <a:xfrm>
            <a:off x="414793" y="3687236"/>
            <a:ext cx="10269537"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000"/>
              <a:buFont typeface="Century Gothic"/>
              <a:buNone/>
              <a:defRPr sz="2000">
                <a:solidFill>
                  <a:srgbClr val="333333"/>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s + contents 2">
  <p:cSld name="Titles + contents 2">
    <p:spTree>
      <p:nvGrpSpPr>
        <p:cNvPr id="1" name="Shape 117"/>
        <p:cNvGrpSpPr/>
        <p:nvPr/>
      </p:nvGrpSpPr>
      <p:grpSpPr>
        <a:xfrm>
          <a:off x="0" y="0"/>
          <a:ext cx="0" cy="0"/>
          <a:chOff x="0" y="0"/>
          <a:chExt cx="0" cy="0"/>
        </a:xfrm>
      </p:grpSpPr>
      <p:sp>
        <p:nvSpPr>
          <p:cNvPr id="118" name="Google Shape;118;p32"/>
          <p:cNvSpPr txBox="1">
            <a:spLocks noGrp="1"/>
          </p:cNvSpPr>
          <p:nvPr>
            <p:ph type="body" idx="1"/>
          </p:nvPr>
        </p:nvSpPr>
        <p:spPr>
          <a:xfrm>
            <a:off x="412228" y="2394857"/>
            <a:ext cx="11353707" cy="3445785"/>
          </a:xfrm>
          <a:prstGeom prst="rect">
            <a:avLst/>
          </a:prstGeom>
          <a:solidFill>
            <a:schemeClr val="lt1"/>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i="0" cap="none">
                <a:solidFill>
                  <a:srgbClr val="333333"/>
                </a:solidFill>
              </a:defRPr>
            </a:lvl1pPr>
            <a:lvl2pPr marL="914400" lvl="1" indent="-228600" algn="l">
              <a:lnSpc>
                <a:spcPct val="90000"/>
              </a:lnSpc>
              <a:spcBef>
                <a:spcPts val="500"/>
              </a:spcBef>
              <a:spcAft>
                <a:spcPts val="0"/>
              </a:spcAft>
              <a:buClr>
                <a:srgbClr val="333333"/>
              </a:buClr>
              <a:buSzPts val="1600"/>
              <a:buNone/>
              <a:defRPr i="0" cap="none">
                <a:solidFill>
                  <a:srgbClr val="333333"/>
                </a:solidFill>
              </a:defRPr>
            </a:lvl2pPr>
            <a:lvl3pPr marL="1371600" lvl="2" indent="-228600" algn="l">
              <a:lnSpc>
                <a:spcPct val="90000"/>
              </a:lnSpc>
              <a:spcBef>
                <a:spcPts val="500"/>
              </a:spcBef>
              <a:spcAft>
                <a:spcPts val="0"/>
              </a:spcAft>
              <a:buClr>
                <a:srgbClr val="333333"/>
              </a:buClr>
              <a:buSzPts val="1600"/>
              <a:buNone/>
              <a:defRPr i="0"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sp>
        <p:nvSpPr>
          <p:cNvPr id="119" name="Google Shape;119;p32"/>
          <p:cNvSpPr txBox="1">
            <a:spLocks noGrp="1"/>
          </p:cNvSpPr>
          <p:nvPr>
            <p:ph type="subTitle" idx="2"/>
          </p:nvPr>
        </p:nvSpPr>
        <p:spPr>
          <a:xfrm>
            <a:off x="414791" y="1696447"/>
            <a:ext cx="11347983" cy="5149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000"/>
              <a:buFont typeface="Century Gothic"/>
              <a:buNone/>
              <a:defRPr sz="2000">
                <a:solidFill>
                  <a:srgbClr val="333333"/>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0" name="Google Shape;120;p32"/>
          <p:cNvPicPr preferRelativeResize="0"/>
          <p:nvPr/>
        </p:nvPicPr>
        <p:blipFill rotWithShape="1">
          <a:blip r:embed="rId2">
            <a:alphaModFix/>
          </a:blip>
          <a:srcRect/>
          <a:stretch/>
        </p:blipFill>
        <p:spPr>
          <a:xfrm>
            <a:off x="0" y="0"/>
            <a:ext cx="12192000" cy="228600"/>
          </a:xfrm>
          <a:prstGeom prst="rect">
            <a:avLst/>
          </a:prstGeom>
          <a:noFill/>
          <a:ln>
            <a:noFill/>
          </a:ln>
        </p:spPr>
      </p:pic>
      <p:sp>
        <p:nvSpPr>
          <p:cNvPr id="121" name="Google Shape;121;p32"/>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s + contents 3">
  <p:cSld name="Titles + contents 3">
    <p:spTree>
      <p:nvGrpSpPr>
        <p:cNvPr id="1" name="Shape 122"/>
        <p:cNvGrpSpPr/>
        <p:nvPr/>
      </p:nvGrpSpPr>
      <p:grpSpPr>
        <a:xfrm>
          <a:off x="0" y="0"/>
          <a:ext cx="0" cy="0"/>
          <a:chOff x="0" y="0"/>
          <a:chExt cx="0" cy="0"/>
        </a:xfrm>
      </p:grpSpPr>
      <p:sp>
        <p:nvSpPr>
          <p:cNvPr id="123" name="Google Shape;123;p33"/>
          <p:cNvSpPr txBox="1">
            <a:spLocks noGrp="1"/>
          </p:cNvSpPr>
          <p:nvPr>
            <p:ph type="body" idx="1"/>
          </p:nvPr>
        </p:nvSpPr>
        <p:spPr>
          <a:xfrm>
            <a:off x="414068" y="1697447"/>
            <a:ext cx="1135125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124" name="Google Shape;124;p33"/>
          <p:cNvPicPr preferRelativeResize="0"/>
          <p:nvPr/>
        </p:nvPicPr>
        <p:blipFill rotWithShape="1">
          <a:blip r:embed="rId2">
            <a:alphaModFix/>
          </a:blip>
          <a:srcRect/>
          <a:stretch/>
        </p:blipFill>
        <p:spPr>
          <a:xfrm>
            <a:off x="0" y="0"/>
            <a:ext cx="12192000" cy="228600"/>
          </a:xfrm>
          <a:prstGeom prst="rect">
            <a:avLst/>
          </a:prstGeom>
          <a:noFill/>
          <a:ln>
            <a:noFill/>
          </a:ln>
        </p:spPr>
      </p:pic>
      <p:sp>
        <p:nvSpPr>
          <p:cNvPr id="125" name="Google Shape;125;p33"/>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s + contents 4">
  <p:cSld name="Titles + contents 4">
    <p:spTree>
      <p:nvGrpSpPr>
        <p:cNvPr id="1" name="Shape 126"/>
        <p:cNvGrpSpPr/>
        <p:nvPr/>
      </p:nvGrpSpPr>
      <p:grpSpPr>
        <a:xfrm>
          <a:off x="0" y="0"/>
          <a:ext cx="0" cy="0"/>
          <a:chOff x="0" y="0"/>
          <a:chExt cx="0" cy="0"/>
        </a:xfrm>
      </p:grpSpPr>
      <p:sp>
        <p:nvSpPr>
          <p:cNvPr id="127" name="Google Shape;127;p34"/>
          <p:cNvSpPr>
            <a:spLocks noGrp="1"/>
          </p:cNvSpPr>
          <p:nvPr>
            <p:ph type="pic" idx="2"/>
          </p:nvPr>
        </p:nvSpPr>
        <p:spPr>
          <a:xfrm>
            <a:off x="414068" y="1695484"/>
            <a:ext cx="8713695" cy="4537075"/>
          </a:xfrm>
          <a:prstGeom prst="rect">
            <a:avLst/>
          </a:prstGeom>
          <a:noFill/>
          <a:ln>
            <a:noFill/>
          </a:ln>
        </p:spPr>
      </p:sp>
      <p:sp>
        <p:nvSpPr>
          <p:cNvPr id="128" name="Google Shape;128;p34"/>
          <p:cNvSpPr txBox="1">
            <a:spLocks noGrp="1"/>
          </p:cNvSpPr>
          <p:nvPr>
            <p:ph type="body" idx="1"/>
          </p:nvPr>
        </p:nvSpPr>
        <p:spPr>
          <a:xfrm>
            <a:off x="9329739" y="1722062"/>
            <a:ext cx="2459038" cy="45370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129" name="Google Shape;129;p34"/>
          <p:cNvPicPr preferRelativeResize="0"/>
          <p:nvPr/>
        </p:nvPicPr>
        <p:blipFill rotWithShape="1">
          <a:blip r:embed="rId2">
            <a:alphaModFix/>
          </a:blip>
          <a:srcRect/>
          <a:stretch/>
        </p:blipFill>
        <p:spPr>
          <a:xfrm>
            <a:off x="0" y="0"/>
            <a:ext cx="12192000" cy="228600"/>
          </a:xfrm>
          <a:prstGeom prst="rect">
            <a:avLst/>
          </a:prstGeom>
          <a:noFill/>
          <a:ln>
            <a:noFill/>
          </a:ln>
        </p:spPr>
      </p:pic>
      <p:sp>
        <p:nvSpPr>
          <p:cNvPr id="130" name="Google Shape;130;p34"/>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s + contents 5">
  <p:cSld name="Titles + contents 5">
    <p:spTree>
      <p:nvGrpSpPr>
        <p:cNvPr id="1" name="Shape 20"/>
        <p:cNvGrpSpPr/>
        <p:nvPr/>
      </p:nvGrpSpPr>
      <p:grpSpPr>
        <a:xfrm>
          <a:off x="0" y="0"/>
          <a:ext cx="0" cy="0"/>
          <a:chOff x="0" y="0"/>
          <a:chExt cx="0" cy="0"/>
        </a:xfrm>
      </p:grpSpPr>
      <p:sp>
        <p:nvSpPr>
          <p:cNvPr id="21" name="Google Shape;21;p19"/>
          <p:cNvSpPr txBox="1"/>
          <p:nvPr/>
        </p:nvSpPr>
        <p:spPr>
          <a:xfrm>
            <a:off x="1693889" y="1753849"/>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22" name="Google Shape;22;p19"/>
          <p:cNvSpPr>
            <a:spLocks noGrp="1"/>
          </p:cNvSpPr>
          <p:nvPr>
            <p:ph type="pic" idx="2"/>
          </p:nvPr>
        </p:nvSpPr>
        <p:spPr>
          <a:xfrm>
            <a:off x="413521" y="1697491"/>
            <a:ext cx="7198456" cy="4603236"/>
          </a:xfrm>
          <a:prstGeom prst="rect">
            <a:avLst/>
          </a:prstGeom>
          <a:noFill/>
          <a:ln>
            <a:noFill/>
          </a:ln>
        </p:spPr>
      </p:sp>
      <p:sp>
        <p:nvSpPr>
          <p:cNvPr id="23" name="Google Shape;23;p19"/>
          <p:cNvSpPr txBox="1">
            <a:spLocks noGrp="1"/>
          </p:cNvSpPr>
          <p:nvPr>
            <p:ph type="body" idx="1"/>
          </p:nvPr>
        </p:nvSpPr>
        <p:spPr>
          <a:xfrm>
            <a:off x="7858125" y="1719717"/>
            <a:ext cx="3925888" cy="46032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24" name="Google Shape;24;p19"/>
          <p:cNvPicPr preferRelativeResize="0"/>
          <p:nvPr/>
        </p:nvPicPr>
        <p:blipFill rotWithShape="1">
          <a:blip r:embed="rId2">
            <a:alphaModFix/>
          </a:blip>
          <a:srcRect/>
          <a:stretch/>
        </p:blipFill>
        <p:spPr>
          <a:xfrm>
            <a:off x="0" y="0"/>
            <a:ext cx="12192000" cy="228600"/>
          </a:xfrm>
          <a:prstGeom prst="rect">
            <a:avLst/>
          </a:prstGeom>
          <a:noFill/>
          <a:ln>
            <a:noFill/>
          </a:ln>
        </p:spPr>
      </p:pic>
      <p:sp>
        <p:nvSpPr>
          <p:cNvPr id="25" name="Google Shape;25;p19"/>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
        <p:nvSpPr>
          <p:cNvPr id="27" name="Google Shape;27;p20"/>
          <p:cNvSpPr txBox="1">
            <a:spLocks noGrp="1"/>
          </p:cNvSpPr>
          <p:nvPr>
            <p:ph type="subTitle" idx="1"/>
          </p:nvPr>
        </p:nvSpPr>
        <p:spPr>
          <a:xfrm>
            <a:off x="415119" y="1699208"/>
            <a:ext cx="11368894" cy="5149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33333"/>
              </a:buClr>
              <a:buSzPts val="2000"/>
              <a:buFont typeface="Century Gothic"/>
              <a:buNone/>
              <a:defRPr sz="2000">
                <a:solidFill>
                  <a:srgbClr val="333333"/>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8" name="Google Shape;28;p20"/>
          <p:cNvPicPr preferRelativeResize="0"/>
          <p:nvPr/>
        </p:nvPicPr>
        <p:blipFill rotWithShape="1">
          <a:blip r:embed="rId2">
            <a:alphaModFix/>
          </a:blip>
          <a:srcRect/>
          <a:stretch/>
        </p:blipFill>
        <p:spPr>
          <a:xfrm>
            <a:off x="0" y="0"/>
            <a:ext cx="12192000" cy="228600"/>
          </a:xfrm>
          <a:prstGeom prst="rect">
            <a:avLst/>
          </a:prstGeom>
          <a:noFill/>
          <a:ln>
            <a:noFill/>
          </a:ln>
        </p:spPr>
      </p:pic>
      <p:sp>
        <p:nvSpPr>
          <p:cNvPr id="29" name="Google Shape;29;p20"/>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s + contents 1">
  <p:cSld name="Titles + contents 1">
    <p:spTree>
      <p:nvGrpSpPr>
        <p:cNvPr id="1" name="Shape 30"/>
        <p:cNvGrpSpPr/>
        <p:nvPr/>
      </p:nvGrpSpPr>
      <p:grpSpPr>
        <a:xfrm>
          <a:off x="0" y="0"/>
          <a:ext cx="0" cy="0"/>
          <a:chOff x="0" y="0"/>
          <a:chExt cx="0" cy="0"/>
        </a:xfrm>
      </p:grpSpPr>
      <p:sp>
        <p:nvSpPr>
          <p:cNvPr id="31" name="Google Shape;31;p21"/>
          <p:cNvSpPr txBox="1">
            <a:spLocks noGrp="1"/>
          </p:cNvSpPr>
          <p:nvPr>
            <p:ph type="subTitle" idx="1"/>
          </p:nvPr>
        </p:nvSpPr>
        <p:spPr>
          <a:xfrm>
            <a:off x="417244" y="1698217"/>
            <a:ext cx="5473982" cy="5149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000"/>
              <a:buFont typeface="Century Gothic"/>
              <a:buNone/>
              <a:defRPr sz="2000"/>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p21"/>
          <p:cNvSpPr>
            <a:spLocks noGrp="1"/>
          </p:cNvSpPr>
          <p:nvPr>
            <p:ph type="pic" idx="2"/>
          </p:nvPr>
        </p:nvSpPr>
        <p:spPr>
          <a:xfrm>
            <a:off x="6096000" y="365124"/>
            <a:ext cx="5688013" cy="5797551"/>
          </a:xfrm>
          <a:prstGeom prst="rect">
            <a:avLst/>
          </a:prstGeom>
          <a:noFill/>
          <a:ln>
            <a:noFill/>
          </a:ln>
        </p:spPr>
      </p:sp>
      <p:sp>
        <p:nvSpPr>
          <p:cNvPr id="33" name="Google Shape;33;p21"/>
          <p:cNvSpPr txBox="1">
            <a:spLocks noGrp="1"/>
          </p:cNvSpPr>
          <p:nvPr>
            <p:ph type="body" idx="3"/>
          </p:nvPr>
        </p:nvSpPr>
        <p:spPr>
          <a:xfrm>
            <a:off x="414337" y="2617788"/>
            <a:ext cx="5476889" cy="35448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34" name="Google Shape;34;p21"/>
          <p:cNvPicPr preferRelativeResize="0"/>
          <p:nvPr/>
        </p:nvPicPr>
        <p:blipFill rotWithShape="1">
          <a:blip r:embed="rId2">
            <a:alphaModFix/>
          </a:blip>
          <a:srcRect/>
          <a:stretch/>
        </p:blipFill>
        <p:spPr>
          <a:xfrm>
            <a:off x="0" y="0"/>
            <a:ext cx="12192000" cy="228600"/>
          </a:xfrm>
          <a:prstGeom prst="rect">
            <a:avLst/>
          </a:prstGeom>
          <a:noFill/>
          <a:ln>
            <a:noFill/>
          </a:ln>
        </p:spPr>
      </p:pic>
      <p:sp>
        <p:nvSpPr>
          <p:cNvPr id="35" name="Google Shape;35;p21"/>
          <p:cNvSpPr txBox="1">
            <a:spLocks noGrp="1"/>
          </p:cNvSpPr>
          <p:nvPr>
            <p:ph type="title"/>
          </p:nvPr>
        </p:nvSpPr>
        <p:spPr>
          <a:xfrm>
            <a:off x="417244" y="365125"/>
            <a:ext cx="547398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s + contents 8">
  <p:cSld name="Titles + contents 8">
    <p:spTree>
      <p:nvGrpSpPr>
        <p:cNvPr id="1" name="Shape 36"/>
        <p:cNvGrpSpPr/>
        <p:nvPr/>
      </p:nvGrpSpPr>
      <p:grpSpPr>
        <a:xfrm>
          <a:off x="0" y="0"/>
          <a:ext cx="0" cy="0"/>
          <a:chOff x="0" y="0"/>
          <a:chExt cx="0" cy="0"/>
        </a:xfrm>
      </p:grpSpPr>
      <p:sp>
        <p:nvSpPr>
          <p:cNvPr id="37" name="Google Shape;37;p22"/>
          <p:cNvSpPr txBox="1">
            <a:spLocks noGrp="1"/>
          </p:cNvSpPr>
          <p:nvPr>
            <p:ph type="body" idx="1"/>
          </p:nvPr>
        </p:nvSpPr>
        <p:spPr>
          <a:xfrm>
            <a:off x="414152" y="1701004"/>
            <a:ext cx="11347449" cy="17637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sp>
        <p:nvSpPr>
          <p:cNvPr id="38" name="Google Shape;38;p22"/>
          <p:cNvSpPr txBox="1">
            <a:spLocks noGrp="1"/>
          </p:cNvSpPr>
          <p:nvPr>
            <p:ph type="body" idx="2"/>
          </p:nvPr>
        </p:nvSpPr>
        <p:spPr>
          <a:xfrm>
            <a:off x="412062" y="3563937"/>
            <a:ext cx="11347449" cy="261302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33333"/>
              </a:buClr>
              <a:buSzPts val="1600"/>
              <a:buNone/>
              <a:defRPr cap="none">
                <a:solidFill>
                  <a:srgbClr val="333333"/>
                </a:solidFill>
              </a:defRPr>
            </a:lvl1pPr>
            <a:lvl2pPr marL="914400" lvl="1" indent="-228600" algn="l">
              <a:lnSpc>
                <a:spcPct val="90000"/>
              </a:lnSpc>
              <a:spcBef>
                <a:spcPts val="500"/>
              </a:spcBef>
              <a:spcAft>
                <a:spcPts val="0"/>
              </a:spcAft>
              <a:buClr>
                <a:srgbClr val="333333"/>
              </a:buClr>
              <a:buSzPts val="1600"/>
              <a:buNone/>
              <a:defRPr cap="none">
                <a:solidFill>
                  <a:srgbClr val="333333"/>
                </a:solidFill>
              </a:defRPr>
            </a:lvl2pPr>
            <a:lvl3pPr marL="1371600" lvl="2" indent="-228600" algn="l">
              <a:lnSpc>
                <a:spcPct val="90000"/>
              </a:lnSpc>
              <a:spcBef>
                <a:spcPts val="500"/>
              </a:spcBef>
              <a:spcAft>
                <a:spcPts val="0"/>
              </a:spcAft>
              <a:buClr>
                <a:srgbClr val="333333"/>
              </a:buClr>
              <a:buSzPts val="1600"/>
              <a:buNone/>
              <a:defRPr cap="none">
                <a:solidFill>
                  <a:srgbClr val="333333"/>
                </a:solidFill>
              </a:defRPr>
            </a:lvl3pPr>
            <a:lvl4pPr marL="1828800" lvl="3" indent="-228600" algn="l">
              <a:lnSpc>
                <a:spcPct val="90000"/>
              </a:lnSpc>
              <a:spcBef>
                <a:spcPts val="500"/>
              </a:spcBef>
              <a:spcAft>
                <a:spcPts val="0"/>
              </a:spcAft>
              <a:buClr>
                <a:srgbClr val="333333"/>
              </a:buClr>
              <a:buSzPts val="1600"/>
              <a:buNone/>
              <a:defRPr i="0">
                <a:solidFill>
                  <a:srgbClr val="333333"/>
                </a:solidFill>
              </a:defRPr>
            </a:lvl4pPr>
            <a:lvl5pPr marL="2286000" lvl="4" indent="-228600" algn="l">
              <a:lnSpc>
                <a:spcPct val="90000"/>
              </a:lnSpc>
              <a:spcBef>
                <a:spcPts val="500"/>
              </a:spcBef>
              <a:spcAft>
                <a:spcPts val="0"/>
              </a:spcAft>
              <a:buClr>
                <a:srgbClr val="333333"/>
              </a:buClr>
              <a:buSzPts val="1600"/>
              <a:buNone/>
              <a:defRPr i="0">
                <a:solidFill>
                  <a:srgbClr val="333333"/>
                </a:solidFill>
              </a:defRPr>
            </a:lvl5pPr>
            <a:lvl6pPr marL="2743200" lvl="5"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6pPr>
            <a:lvl7pPr marL="3200400" lvl="6"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7pPr>
            <a:lvl8pPr marL="3657600" lvl="7"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8pPr>
            <a:lvl9pPr marL="4114800" lvl="8" indent="-330200" algn="l">
              <a:lnSpc>
                <a:spcPct val="90000"/>
              </a:lnSpc>
              <a:spcBef>
                <a:spcPts val="500"/>
              </a:spcBef>
              <a:spcAft>
                <a:spcPts val="0"/>
              </a:spcAft>
              <a:buClr>
                <a:srgbClr val="333333"/>
              </a:buClr>
              <a:buSzPts val="1600"/>
              <a:buFont typeface="Century Gothic"/>
              <a:buChar char="•"/>
              <a:defRPr sz="1600">
                <a:solidFill>
                  <a:srgbClr val="333333"/>
                </a:solidFill>
                <a:latin typeface="Century Gothic"/>
                <a:ea typeface="Century Gothic"/>
                <a:cs typeface="Century Gothic"/>
                <a:sym typeface="Century Gothic"/>
              </a:defRPr>
            </a:lvl9pPr>
          </a:lstStyle>
          <a:p>
            <a:endParaRPr/>
          </a:p>
        </p:txBody>
      </p:sp>
      <p:pic>
        <p:nvPicPr>
          <p:cNvPr id="39" name="Google Shape;39;p22"/>
          <p:cNvPicPr preferRelativeResize="0"/>
          <p:nvPr/>
        </p:nvPicPr>
        <p:blipFill rotWithShape="1">
          <a:blip r:embed="rId2">
            <a:alphaModFix/>
          </a:blip>
          <a:srcRect/>
          <a:stretch/>
        </p:blipFill>
        <p:spPr>
          <a:xfrm>
            <a:off x="0" y="0"/>
            <a:ext cx="12192000" cy="228600"/>
          </a:xfrm>
          <a:prstGeom prst="rect">
            <a:avLst/>
          </a:prstGeom>
          <a:noFill/>
          <a:ln>
            <a:noFill/>
          </a:ln>
        </p:spPr>
      </p:pic>
      <p:sp>
        <p:nvSpPr>
          <p:cNvPr id="40" name="Google Shape;40;p22"/>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33333"/>
              </a:buClr>
              <a:buSzPts val="3200"/>
              <a:buFont typeface="Century Gothic"/>
              <a:buNone/>
              <a:defRPr>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
        <p:cNvGrpSpPr/>
        <p:nvPr/>
      </p:nvGrpSpPr>
      <p:grpSpPr>
        <a:xfrm>
          <a:off x="0" y="0"/>
          <a:ext cx="0" cy="0"/>
          <a:chOff x="0" y="0"/>
          <a:chExt cx="0" cy="0"/>
        </a:xfrm>
      </p:grpSpPr>
      <p:sp>
        <p:nvSpPr>
          <p:cNvPr id="42" name="Google Shape;42;p23"/>
          <p:cNvSpPr txBox="1">
            <a:spLocks noGrp="1"/>
          </p:cNvSpPr>
          <p:nvPr>
            <p:ph type="title"/>
          </p:nvPr>
        </p:nvSpPr>
        <p:spPr>
          <a:xfrm>
            <a:off x="430306" y="365125"/>
            <a:ext cx="1092349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body" idx="1"/>
          </p:nvPr>
        </p:nvSpPr>
        <p:spPr>
          <a:xfrm>
            <a:off x="430306" y="1825625"/>
            <a:ext cx="10923494"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a:lvl1pPr>
            <a:lvl2pPr marL="914400" lvl="1" indent="-228600" algn="l">
              <a:lnSpc>
                <a:spcPct val="90000"/>
              </a:lnSpc>
              <a:spcBef>
                <a:spcPts val="500"/>
              </a:spcBef>
              <a:spcAft>
                <a:spcPts val="0"/>
              </a:spcAft>
              <a:buSzPts val="1600"/>
              <a:buNone/>
              <a:defRPr/>
            </a:lvl2pPr>
            <a:lvl3pPr marL="1371600" lvl="2" indent="-228600" algn="l">
              <a:lnSpc>
                <a:spcPct val="90000"/>
              </a:lnSpc>
              <a:spcBef>
                <a:spcPts val="500"/>
              </a:spcBef>
              <a:spcAft>
                <a:spcPts val="0"/>
              </a:spcAft>
              <a:buSzPts val="1600"/>
              <a:buNone/>
              <a:defRPr/>
            </a:lvl3pPr>
            <a:lvl4pPr marL="1828800" lvl="3" indent="-228600" algn="l">
              <a:lnSpc>
                <a:spcPct val="90000"/>
              </a:lnSpc>
              <a:spcBef>
                <a:spcPts val="500"/>
              </a:spcBef>
              <a:spcAft>
                <a:spcPts val="0"/>
              </a:spcAft>
              <a:buSzPts val="1600"/>
              <a:buNone/>
              <a:defRPr/>
            </a:lvl4pPr>
            <a:lvl5pPr marL="2286000" lvl="4" indent="-228600" algn="l">
              <a:lnSpc>
                <a:spcPct val="90000"/>
              </a:lnSpc>
              <a:spcBef>
                <a:spcPts val="500"/>
              </a:spcBef>
              <a:spcAft>
                <a:spcPts val="0"/>
              </a:spcAft>
              <a:buSzPts val="1600"/>
              <a:buNone/>
              <a:defRPr/>
            </a:lvl5pPr>
            <a:lvl6pPr marL="2743200" lvl="5" indent="-330200" algn="l">
              <a:lnSpc>
                <a:spcPct val="90000"/>
              </a:lnSpc>
              <a:spcBef>
                <a:spcPts val="500"/>
              </a:spcBef>
              <a:spcAft>
                <a:spcPts val="0"/>
              </a:spcAft>
              <a:buSzPts val="1600"/>
              <a:buChar char="•"/>
              <a:defRPr/>
            </a:lvl6pPr>
            <a:lvl7pPr marL="3200400" lvl="6" indent="-330200" algn="l">
              <a:lnSpc>
                <a:spcPct val="90000"/>
              </a:lnSpc>
              <a:spcBef>
                <a:spcPts val="500"/>
              </a:spcBef>
              <a:spcAft>
                <a:spcPts val="0"/>
              </a:spcAft>
              <a:buSzPts val="1600"/>
              <a:buChar char="•"/>
              <a:defRPr/>
            </a:lvl7pPr>
            <a:lvl8pPr marL="3657600" lvl="7" indent="-330200" algn="l">
              <a:lnSpc>
                <a:spcPct val="90000"/>
              </a:lnSpc>
              <a:spcBef>
                <a:spcPts val="500"/>
              </a:spcBef>
              <a:spcAft>
                <a:spcPts val="0"/>
              </a:spcAft>
              <a:buSzPts val="1600"/>
              <a:buChar char="•"/>
              <a:defRPr/>
            </a:lvl8pPr>
            <a:lvl9pPr marL="4114800" lvl="8" indent="-330200" algn="l">
              <a:lnSpc>
                <a:spcPct val="90000"/>
              </a:lnSpc>
              <a:spcBef>
                <a:spcPts val="500"/>
              </a:spcBef>
              <a:spcAft>
                <a:spcPts val="0"/>
              </a:spcAft>
              <a:buSzPts val="1600"/>
              <a:buChar char="•"/>
              <a:defRPr/>
            </a:lvl9pPr>
          </a:lstStyle>
          <a:p>
            <a:endParaRPr/>
          </a:p>
        </p:txBody>
      </p:sp>
      <p:sp>
        <p:nvSpPr>
          <p:cNvPr id="44" name="Google Shape;44;p2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 name="Google Shape;45;p2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6" name="Google Shape;46;p2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reaker 2">
  <p:cSld name="Breaker 2">
    <p:spTree>
      <p:nvGrpSpPr>
        <p:cNvPr id="1" name="Shape 47"/>
        <p:cNvGrpSpPr/>
        <p:nvPr/>
      </p:nvGrpSpPr>
      <p:grpSpPr>
        <a:xfrm>
          <a:off x="0" y="0"/>
          <a:ext cx="0" cy="0"/>
          <a:chOff x="0" y="0"/>
          <a:chExt cx="0" cy="0"/>
        </a:xfrm>
      </p:grpSpPr>
      <p:pic>
        <p:nvPicPr>
          <p:cNvPr id="48" name="Google Shape;48;p2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9" name="Google Shape;49;p24"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50" name="Google Shape;50;p24"/>
          <p:cNvSpPr txBox="1">
            <a:spLocks noGrp="1"/>
          </p:cNvSpPr>
          <p:nvPr>
            <p:ph type="title"/>
          </p:nvPr>
        </p:nvSpPr>
        <p:spPr>
          <a:xfrm>
            <a:off x="43656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24"/>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reaker 1">
  <p:cSld name="Breaker 1">
    <p:spTree>
      <p:nvGrpSpPr>
        <p:cNvPr id="1" name="Shape 53"/>
        <p:cNvGrpSpPr/>
        <p:nvPr/>
      </p:nvGrpSpPr>
      <p:grpSpPr>
        <a:xfrm>
          <a:off x="0" y="0"/>
          <a:ext cx="0" cy="0"/>
          <a:chOff x="0" y="0"/>
          <a:chExt cx="0" cy="0"/>
        </a:xfrm>
      </p:grpSpPr>
      <p:pic>
        <p:nvPicPr>
          <p:cNvPr id="54" name="Google Shape;54;p2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5" name="Google Shape;55;p25"/>
          <p:cNvSpPr txBox="1">
            <a:spLocks noGrp="1"/>
          </p:cNvSpPr>
          <p:nvPr>
            <p:ph type="title"/>
          </p:nvPr>
        </p:nvSpPr>
        <p:spPr>
          <a:xfrm>
            <a:off x="43656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25"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57" name="Google Shape;57;p25"/>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8" name="Google Shape;58;p25"/>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reaker 4">
  <p:cSld name="Breaker 4">
    <p:spTree>
      <p:nvGrpSpPr>
        <p:cNvPr id="1" name="Shape 59"/>
        <p:cNvGrpSpPr/>
        <p:nvPr/>
      </p:nvGrpSpPr>
      <p:grpSpPr>
        <a:xfrm>
          <a:off x="0" y="0"/>
          <a:ext cx="0" cy="0"/>
          <a:chOff x="0" y="0"/>
          <a:chExt cx="0" cy="0"/>
        </a:xfrm>
      </p:grpSpPr>
      <p:pic>
        <p:nvPicPr>
          <p:cNvPr id="60" name="Google Shape;60;p26"/>
          <p:cNvPicPr preferRelativeResize="0"/>
          <p:nvPr/>
        </p:nvPicPr>
        <p:blipFill rotWithShape="1">
          <a:blip r:embed="rId2">
            <a:alphaModFix/>
          </a:blip>
          <a:srcRect/>
          <a:stretch/>
        </p:blipFill>
        <p:spPr>
          <a:xfrm>
            <a:off x="1" y="-1"/>
            <a:ext cx="12191998" cy="6857999"/>
          </a:xfrm>
          <a:prstGeom prst="rect">
            <a:avLst/>
          </a:prstGeom>
          <a:noFill/>
          <a:ln>
            <a:noFill/>
          </a:ln>
        </p:spPr>
      </p:pic>
      <p:pic>
        <p:nvPicPr>
          <p:cNvPr id="61" name="Google Shape;61;p26" descr="Logo&#10;&#10;Description automatically generated"/>
          <p:cNvPicPr preferRelativeResize="0"/>
          <p:nvPr/>
        </p:nvPicPr>
        <p:blipFill rotWithShape="1">
          <a:blip r:embed="rId3">
            <a:alphaModFix/>
          </a:blip>
          <a:srcRect/>
          <a:stretch/>
        </p:blipFill>
        <p:spPr>
          <a:xfrm>
            <a:off x="373063" y="6358113"/>
            <a:ext cx="1230312" cy="373241"/>
          </a:xfrm>
          <a:prstGeom prst="rect">
            <a:avLst/>
          </a:prstGeom>
          <a:noFill/>
          <a:ln>
            <a:noFill/>
          </a:ln>
        </p:spPr>
      </p:pic>
      <p:sp>
        <p:nvSpPr>
          <p:cNvPr id="62" name="Google Shape;62;p26"/>
          <p:cNvSpPr txBox="1">
            <a:spLocks noGrp="1"/>
          </p:cNvSpPr>
          <p:nvPr>
            <p:ph type="title"/>
          </p:nvPr>
        </p:nvSpPr>
        <p:spPr>
          <a:xfrm>
            <a:off x="436565" y="2103437"/>
            <a:ext cx="10269537"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entury Gothic"/>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6"/>
          <p:cNvSpPr txBox="1">
            <a:spLocks noGrp="1"/>
          </p:cNvSpPr>
          <p:nvPr>
            <p:ph type="subTitle" idx="1"/>
          </p:nvPr>
        </p:nvSpPr>
        <p:spPr>
          <a:xfrm>
            <a:off x="438042" y="3687236"/>
            <a:ext cx="5688012" cy="14562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000"/>
              <a:buFont typeface="Century Gothic"/>
              <a:buNone/>
              <a:defRPr sz="2000">
                <a:solidFill>
                  <a:schemeClr val="lt1"/>
                </a:solidFill>
              </a:defRPr>
            </a:lvl1pPr>
            <a:lvl2pPr lvl="1" algn="ctr">
              <a:lnSpc>
                <a:spcPct val="90000"/>
              </a:lnSpc>
              <a:spcBef>
                <a:spcPts val="500"/>
              </a:spcBef>
              <a:spcAft>
                <a:spcPts val="0"/>
              </a:spcAft>
              <a:buClr>
                <a:schemeClr val="dk1"/>
              </a:buClr>
              <a:buSzPts val="2000"/>
              <a:buFont typeface="Century Gothic"/>
              <a:buNone/>
              <a:defRPr sz="2000"/>
            </a:lvl2pPr>
            <a:lvl3pPr lvl="2" algn="ctr">
              <a:lnSpc>
                <a:spcPct val="90000"/>
              </a:lnSpc>
              <a:spcBef>
                <a:spcPts val="500"/>
              </a:spcBef>
              <a:spcAft>
                <a:spcPts val="0"/>
              </a:spcAft>
              <a:buClr>
                <a:schemeClr val="dk1"/>
              </a:buClr>
              <a:buSzPts val="1800"/>
              <a:buFont typeface="Century Gothic"/>
              <a:buNone/>
              <a:defRPr sz="1800"/>
            </a:lvl3pPr>
            <a:lvl4pPr lvl="3" algn="ctr">
              <a:lnSpc>
                <a:spcPct val="90000"/>
              </a:lnSpc>
              <a:spcBef>
                <a:spcPts val="500"/>
              </a:spcBef>
              <a:spcAft>
                <a:spcPts val="0"/>
              </a:spcAft>
              <a:buClr>
                <a:schemeClr val="dk1"/>
              </a:buClr>
              <a:buSzPts val="1600"/>
              <a:buFont typeface="Century Gothic"/>
              <a:buNone/>
              <a:defRPr sz="1600"/>
            </a:lvl4pPr>
            <a:lvl5pPr lvl="4" algn="ctr">
              <a:lnSpc>
                <a:spcPct val="90000"/>
              </a:lnSpc>
              <a:spcBef>
                <a:spcPts val="500"/>
              </a:spcBef>
              <a:spcAft>
                <a:spcPts val="0"/>
              </a:spcAft>
              <a:buClr>
                <a:schemeClr val="dk1"/>
              </a:buClr>
              <a:buSzPts val="1600"/>
              <a:buFont typeface="Century Gothic"/>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4" name="Google Shape;64;p26"/>
          <p:cNvSpPr txBox="1"/>
          <p:nvPr/>
        </p:nvSpPr>
        <p:spPr>
          <a:xfrm>
            <a:off x="6679374" y="6308450"/>
            <a:ext cx="5253300" cy="369000"/>
          </a:xfrm>
          <a:prstGeom prst="rect">
            <a:avLst/>
          </a:prstGeom>
          <a:noFill/>
          <a:ln>
            <a:noFill/>
          </a:ln>
        </p:spPr>
        <p:txBody>
          <a:bodyPr spcFirstLastPara="1" wrap="square" lIns="90000"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entury Gothic"/>
                <a:ea typeface="Century Gothic"/>
                <a:cs typeface="Century Gothic"/>
                <a:sym typeface="Century Gothic"/>
              </a:rPr>
              <a:t>©2022 Transitions Optical. Confidential – All rights reserved. Do not disclose or copy.</a:t>
            </a:r>
            <a:endParaRPr sz="1400" b="0" i="0" u="none" strike="noStrike" cap="none">
              <a:solidFill>
                <a:srgbClr val="7F7F7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30306" y="365125"/>
            <a:ext cx="10923494"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33333"/>
              </a:buClr>
              <a:buSzPts val="3200"/>
              <a:buFont typeface="Century Gothic"/>
              <a:buNone/>
              <a:defRPr sz="3200" b="0" i="0" u="none" strike="noStrike" cap="none">
                <a:solidFill>
                  <a:srgbClr val="333333"/>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333333"/>
              </a:buClr>
              <a:buSzPts val="1400"/>
              <a:buFont typeface="Century Gothic"/>
              <a:buNone/>
              <a:defRPr sz="1800" b="0" i="0" u="none" strike="noStrike" cap="none">
                <a:solidFill>
                  <a:srgbClr val="333333"/>
                </a:solidFill>
                <a:latin typeface="Century Gothic"/>
                <a:ea typeface="Century Gothic"/>
                <a:cs typeface="Century Gothic"/>
                <a:sym typeface="Century Gothic"/>
              </a:defRPr>
            </a:lvl9pPr>
          </a:lstStyle>
          <a:p>
            <a:endParaRPr/>
          </a:p>
        </p:txBody>
      </p:sp>
      <p:sp>
        <p:nvSpPr>
          <p:cNvPr id="11" name="Google Shape;11;p17"/>
          <p:cNvSpPr txBox="1">
            <a:spLocks noGrp="1"/>
          </p:cNvSpPr>
          <p:nvPr>
            <p:ph type="body" idx="1"/>
          </p:nvPr>
        </p:nvSpPr>
        <p:spPr>
          <a:xfrm>
            <a:off x="430306" y="1825625"/>
            <a:ext cx="10923494"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33333"/>
              </a:buClr>
              <a:buSzPts val="1600"/>
              <a:buFont typeface="Century Gothic"/>
              <a:buNone/>
              <a:defRPr sz="1600" b="0" i="0" u="none" strike="noStrike" cap="none">
                <a:solidFill>
                  <a:srgbClr val="333333"/>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rgbClr val="333333"/>
              </a:buClr>
              <a:buSzPts val="1600"/>
              <a:buFont typeface="Century Gothic"/>
              <a:buChar char="•"/>
              <a:defRPr sz="1600" b="0" i="0" u="none" strike="noStrike" cap="none">
                <a:solidFill>
                  <a:srgbClr val="333333"/>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7">
          <p15:clr>
            <a:srgbClr val="F26B43"/>
          </p15:clr>
        </p15:guide>
        <p15:guide id="4" pos="7423">
          <p15:clr>
            <a:srgbClr val="F26B43"/>
          </p15:clr>
        </p15:guide>
        <p15:guide id="5" pos="957">
          <p15:clr>
            <a:srgbClr val="F26B43"/>
          </p15:clr>
        </p15:guide>
        <p15:guide id="6" pos="1914">
          <p15:clr>
            <a:srgbClr val="F26B43"/>
          </p15:clr>
        </p15:guide>
        <p15:guide id="7" pos="2880">
          <p15:clr>
            <a:srgbClr val="F26B43"/>
          </p15:clr>
        </p15:guide>
        <p15:guide id="8" pos="4803">
          <p15:clr>
            <a:srgbClr val="F26B43"/>
          </p15:clr>
        </p15:guide>
        <p15:guide id="9" pos="5760">
          <p15:clr>
            <a:srgbClr val="F26B43"/>
          </p15:clr>
        </p15:guide>
        <p15:guide id="10" pos="67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pdfs.semanticscholar.org/799c/ba52bf1d251fa0b10cffca825378ab1c7253.pdf"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txBox="1">
            <a:spLocks noGrp="1"/>
          </p:cNvSpPr>
          <p:nvPr>
            <p:ph type="title"/>
          </p:nvPr>
        </p:nvSpPr>
        <p:spPr>
          <a:xfrm>
            <a:off x="408000" y="2766150"/>
            <a:ext cx="56880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en-US">
                <a:solidFill>
                  <a:srgbClr val="FFFFFF"/>
                </a:solidFill>
              </a:rPr>
              <a:t>American Education Week</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5c029263c0_0_0"/>
          <p:cNvSpPr txBox="1">
            <a:spLocks noGrp="1"/>
          </p:cNvSpPr>
          <p:nvPr>
            <p:ph type="title"/>
          </p:nvPr>
        </p:nvSpPr>
        <p:spPr>
          <a:xfrm>
            <a:off x="288225" y="244400"/>
            <a:ext cx="11353800" cy="108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THE NEED FOR DIVERSITY WITHIN OPTICAL CAREERS</a:t>
            </a:r>
            <a:endParaRPr/>
          </a:p>
          <a:p>
            <a:pPr marL="0" lvl="0" indent="0" algn="l" rtl="0">
              <a:spcBef>
                <a:spcPts val="0"/>
              </a:spcBef>
              <a:spcAft>
                <a:spcPts val="0"/>
              </a:spcAft>
              <a:buNone/>
            </a:pPr>
            <a:endParaRPr/>
          </a:p>
        </p:txBody>
      </p:sp>
      <p:sp>
        <p:nvSpPr>
          <p:cNvPr id="226" name="Google Shape;226;g15c029263c0_0_0"/>
          <p:cNvSpPr/>
          <p:nvPr/>
        </p:nvSpPr>
        <p:spPr>
          <a:xfrm>
            <a:off x="-199500" y="3212750"/>
            <a:ext cx="12591000" cy="786000"/>
          </a:xfrm>
          <a:prstGeom prst="rect">
            <a:avLst/>
          </a:prstGeom>
          <a:solidFill>
            <a:srgbClr val="002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7" name="Google Shape;227;g15c029263c0_0_0"/>
          <p:cNvPicPr preferRelativeResize="0"/>
          <p:nvPr/>
        </p:nvPicPr>
        <p:blipFill rotWithShape="1">
          <a:blip r:embed="rId3">
            <a:alphaModFix/>
          </a:blip>
          <a:srcRect l="8902" r="8671"/>
          <a:stretch/>
        </p:blipFill>
        <p:spPr>
          <a:xfrm>
            <a:off x="9216900" y="2297100"/>
            <a:ext cx="2822702" cy="2631000"/>
          </a:xfrm>
          <a:prstGeom prst="rect">
            <a:avLst/>
          </a:prstGeom>
          <a:noFill/>
          <a:ln>
            <a:noFill/>
          </a:ln>
        </p:spPr>
      </p:pic>
      <p:sp>
        <p:nvSpPr>
          <p:cNvPr id="228" name="Google Shape;228;g15c029263c0_0_0"/>
          <p:cNvSpPr/>
          <p:nvPr/>
        </p:nvSpPr>
        <p:spPr>
          <a:xfrm>
            <a:off x="9216900" y="2307050"/>
            <a:ext cx="2822700" cy="2614800"/>
          </a:xfrm>
          <a:prstGeom prst="rect">
            <a:avLst/>
          </a:prstGeom>
          <a:solidFill>
            <a:srgbClr val="002C71">
              <a:alpha val="53330"/>
            </a:srgbClr>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9" name="Google Shape;229;g15c029263c0_0_0"/>
          <p:cNvPicPr preferRelativeResize="0"/>
          <p:nvPr/>
        </p:nvPicPr>
        <p:blipFill rotWithShape="1">
          <a:blip r:embed="rId4">
            <a:alphaModFix/>
          </a:blip>
          <a:srcRect l="13831" r="13831" b="11652"/>
          <a:stretch/>
        </p:blipFill>
        <p:spPr>
          <a:xfrm>
            <a:off x="6231800" y="2297100"/>
            <a:ext cx="2822701" cy="2631000"/>
          </a:xfrm>
          <a:prstGeom prst="rect">
            <a:avLst/>
          </a:prstGeom>
          <a:noFill/>
          <a:ln>
            <a:noFill/>
          </a:ln>
        </p:spPr>
      </p:pic>
      <p:sp>
        <p:nvSpPr>
          <p:cNvPr id="230" name="Google Shape;230;g15c029263c0_0_0"/>
          <p:cNvSpPr/>
          <p:nvPr/>
        </p:nvSpPr>
        <p:spPr>
          <a:xfrm>
            <a:off x="6231800" y="2297100"/>
            <a:ext cx="2822700" cy="2643300"/>
          </a:xfrm>
          <a:prstGeom prst="rect">
            <a:avLst/>
          </a:prstGeom>
          <a:solidFill>
            <a:srgbClr val="002C71">
              <a:alpha val="53330"/>
            </a:srgbClr>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g15c029263c0_0_0"/>
          <p:cNvPicPr preferRelativeResize="0"/>
          <p:nvPr/>
        </p:nvPicPr>
        <p:blipFill rotWithShape="1">
          <a:blip r:embed="rId5">
            <a:alphaModFix/>
          </a:blip>
          <a:srcRect l="28474"/>
          <a:stretch/>
        </p:blipFill>
        <p:spPr>
          <a:xfrm>
            <a:off x="3167250" y="2307050"/>
            <a:ext cx="2822701" cy="2631002"/>
          </a:xfrm>
          <a:prstGeom prst="rect">
            <a:avLst/>
          </a:prstGeom>
          <a:noFill/>
          <a:ln>
            <a:noFill/>
          </a:ln>
        </p:spPr>
      </p:pic>
      <p:sp>
        <p:nvSpPr>
          <p:cNvPr id="232" name="Google Shape;232;g15c029263c0_0_0"/>
          <p:cNvSpPr/>
          <p:nvPr/>
        </p:nvSpPr>
        <p:spPr>
          <a:xfrm>
            <a:off x="3167250" y="2303750"/>
            <a:ext cx="2822700" cy="2643300"/>
          </a:xfrm>
          <a:prstGeom prst="rect">
            <a:avLst/>
          </a:prstGeom>
          <a:solidFill>
            <a:srgbClr val="002C71">
              <a:alpha val="53330"/>
            </a:srgbClr>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15c029263c0_0_0"/>
          <p:cNvSpPr/>
          <p:nvPr/>
        </p:nvSpPr>
        <p:spPr>
          <a:xfrm>
            <a:off x="3167250" y="2297100"/>
            <a:ext cx="2822700" cy="2631000"/>
          </a:xfrm>
          <a:prstGeom prst="rect">
            <a:avLst/>
          </a:prstGeom>
          <a:noFill/>
          <a:ln w="9525" cap="flat" cmpd="sng">
            <a:solidFill>
              <a:srgbClr val="002C7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rgbClr val="FFFFFF"/>
                </a:solidFill>
              </a:rPr>
              <a:t>7</a:t>
            </a:r>
            <a:r>
              <a:rPr lang="en-US" sz="2000" b="1" i="0" u="none" strike="noStrike" cap="none">
                <a:solidFill>
                  <a:srgbClr val="FFFFFF"/>
                </a:solidFill>
                <a:latin typeface="Arial"/>
                <a:ea typeface="Arial"/>
                <a:cs typeface="Arial"/>
                <a:sym typeface="Arial"/>
              </a:rPr>
              <a:t>% US POP IS</a:t>
            </a:r>
            <a:endParaRPr sz="20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ASIAN</a:t>
            </a:r>
            <a:endParaRPr sz="20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22% Optometrist</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28% Optometry School</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5% Optician</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34" name="Google Shape;234;g15c029263c0_0_0"/>
          <p:cNvPicPr preferRelativeResize="0"/>
          <p:nvPr/>
        </p:nvPicPr>
        <p:blipFill rotWithShape="1">
          <a:blip r:embed="rId6">
            <a:alphaModFix/>
          </a:blip>
          <a:srcRect l="10721" r="17660"/>
          <a:stretch/>
        </p:blipFill>
        <p:spPr>
          <a:xfrm>
            <a:off x="178750" y="2297100"/>
            <a:ext cx="2822699" cy="2631000"/>
          </a:xfrm>
          <a:prstGeom prst="rect">
            <a:avLst/>
          </a:prstGeom>
          <a:noFill/>
          <a:ln>
            <a:noFill/>
          </a:ln>
        </p:spPr>
      </p:pic>
      <p:sp>
        <p:nvSpPr>
          <p:cNvPr id="235" name="Google Shape;235;g15c029263c0_0_0"/>
          <p:cNvSpPr/>
          <p:nvPr/>
        </p:nvSpPr>
        <p:spPr>
          <a:xfrm>
            <a:off x="180975" y="2297100"/>
            <a:ext cx="2822700" cy="2643300"/>
          </a:xfrm>
          <a:prstGeom prst="rect">
            <a:avLst/>
          </a:prstGeom>
          <a:solidFill>
            <a:srgbClr val="002C71">
              <a:alpha val="53330"/>
            </a:srgbClr>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g15c029263c0_0_0"/>
          <p:cNvSpPr/>
          <p:nvPr/>
        </p:nvSpPr>
        <p:spPr>
          <a:xfrm>
            <a:off x="178900" y="2297100"/>
            <a:ext cx="2822700" cy="2631000"/>
          </a:xfrm>
          <a:prstGeom prst="rect">
            <a:avLst/>
          </a:prstGeom>
          <a:noFill/>
          <a:ln w="9525" cap="flat" cmpd="sng">
            <a:solidFill>
              <a:srgbClr val="002C7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5</a:t>
            </a:r>
            <a:r>
              <a:rPr lang="en-US" sz="2000" b="1">
                <a:solidFill>
                  <a:srgbClr val="FFFFFF"/>
                </a:solidFill>
              </a:rPr>
              <a:t>0.52</a:t>
            </a:r>
            <a:r>
              <a:rPr lang="en-US" sz="2000" b="1" i="0" u="none" strike="noStrike" cap="none">
                <a:solidFill>
                  <a:srgbClr val="FFFFFF"/>
                </a:solidFill>
                <a:latin typeface="Arial"/>
                <a:ea typeface="Arial"/>
                <a:cs typeface="Arial"/>
                <a:sym typeface="Arial"/>
              </a:rPr>
              <a:t>% US POP IS</a:t>
            </a:r>
            <a:endParaRPr sz="20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FEMALE</a:t>
            </a:r>
            <a:endParaRPr sz="20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43% Optometrist</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67% Optometry School</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73% Optician</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7" name="Google Shape;237;g15c029263c0_0_0"/>
          <p:cNvSpPr/>
          <p:nvPr/>
        </p:nvSpPr>
        <p:spPr>
          <a:xfrm>
            <a:off x="6231800" y="2297100"/>
            <a:ext cx="2822700" cy="2631000"/>
          </a:xfrm>
          <a:prstGeom prst="rect">
            <a:avLst/>
          </a:prstGeom>
          <a:noFill/>
          <a:ln w="9525" cap="flat" cmpd="sng">
            <a:solidFill>
              <a:srgbClr val="002C7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1</a:t>
            </a:r>
            <a:r>
              <a:rPr lang="en-US" sz="2000" b="1">
                <a:solidFill>
                  <a:srgbClr val="FFFFFF"/>
                </a:solidFill>
              </a:rPr>
              <a:t>8.7</a:t>
            </a:r>
            <a:r>
              <a:rPr lang="en-US" sz="2000" b="1" i="0" u="none" strike="noStrike" cap="none">
                <a:solidFill>
                  <a:srgbClr val="FFFFFF"/>
                </a:solidFill>
                <a:latin typeface="Arial"/>
                <a:ea typeface="Arial"/>
                <a:cs typeface="Arial"/>
                <a:sym typeface="Arial"/>
              </a:rPr>
              <a:t>% US POP IS HISPANIC</a:t>
            </a:r>
            <a:endParaRPr sz="20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4.7% Optometrist</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5.5% Optometry School</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3.11% Optician</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8" name="Google Shape;238;g15c029263c0_0_0"/>
          <p:cNvSpPr/>
          <p:nvPr/>
        </p:nvSpPr>
        <p:spPr>
          <a:xfrm>
            <a:off x="9216900" y="2294800"/>
            <a:ext cx="2822700" cy="2643300"/>
          </a:xfrm>
          <a:prstGeom prst="rect">
            <a:avLst/>
          </a:prstGeom>
          <a:noFill/>
          <a:ln w="9525" cap="flat" cmpd="sng">
            <a:solidFill>
              <a:srgbClr val="002C7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13.</a:t>
            </a:r>
            <a:r>
              <a:rPr lang="en-US" sz="2000" b="1">
                <a:solidFill>
                  <a:srgbClr val="FFFFFF"/>
                </a:solidFill>
              </a:rPr>
              <a:t>6</a:t>
            </a:r>
            <a:r>
              <a:rPr lang="en-US" sz="2000" b="1" i="0" u="none" strike="noStrike" cap="none">
                <a:solidFill>
                  <a:srgbClr val="FFFFFF"/>
                </a:solidFill>
                <a:latin typeface="Arial"/>
                <a:ea typeface="Arial"/>
                <a:cs typeface="Arial"/>
                <a:sym typeface="Arial"/>
              </a:rPr>
              <a:t>% US POP IS</a:t>
            </a:r>
            <a:endParaRPr sz="20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Arial"/>
                <a:ea typeface="Arial"/>
                <a:cs typeface="Arial"/>
                <a:sym typeface="Arial"/>
              </a:rPr>
              <a:t>BLACK</a:t>
            </a:r>
            <a:endParaRPr sz="20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1.8% Optometrist</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2.7% Optometry School</a:t>
            </a: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3.7% Optician</a:t>
            </a:r>
            <a:endParaRPr sz="1800" b="0" i="0" u="none" strike="noStrike" cap="none">
              <a:solidFill>
                <a:srgbClr val="FFFFFF"/>
              </a:solidFill>
              <a:latin typeface="Arial"/>
              <a:ea typeface="Arial"/>
              <a:cs typeface="Arial"/>
              <a:sym typeface="Arial"/>
            </a:endParaRPr>
          </a:p>
        </p:txBody>
      </p:sp>
      <p:sp>
        <p:nvSpPr>
          <p:cNvPr id="239" name="Google Shape;239;g15c029263c0_0_0"/>
          <p:cNvSpPr txBox="1"/>
          <p:nvPr/>
        </p:nvSpPr>
        <p:spPr>
          <a:xfrm>
            <a:off x="6231800" y="1915325"/>
            <a:ext cx="2822700" cy="400200"/>
          </a:xfrm>
          <a:prstGeom prst="rect">
            <a:avLst/>
          </a:prstGeom>
          <a:solidFill>
            <a:srgbClr val="002C7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a:t>
            </a:r>
            <a:r>
              <a:rPr lang="en-US" sz="1400" b="0" i="0" u="none" strike="noStrike" cap="none">
                <a:solidFill>
                  <a:srgbClr val="FFFFFF"/>
                </a:solidFill>
                <a:latin typeface="Arial"/>
                <a:ea typeface="Arial"/>
                <a:cs typeface="Arial"/>
                <a:sym typeface="Arial"/>
              </a:rPr>
              <a:t>  Under-representation</a:t>
            </a:r>
            <a:endParaRPr sz="1400" b="0" i="0" u="none" strike="noStrike" cap="none">
              <a:solidFill>
                <a:srgbClr val="FFFFFF"/>
              </a:solidFill>
              <a:latin typeface="Arial"/>
              <a:ea typeface="Arial"/>
              <a:cs typeface="Arial"/>
              <a:sym typeface="Arial"/>
            </a:endParaRPr>
          </a:p>
        </p:txBody>
      </p:sp>
      <p:sp>
        <p:nvSpPr>
          <p:cNvPr id="240" name="Google Shape;240;g15c029263c0_0_0"/>
          <p:cNvSpPr txBox="1"/>
          <p:nvPr/>
        </p:nvSpPr>
        <p:spPr>
          <a:xfrm>
            <a:off x="9216900" y="1908738"/>
            <a:ext cx="2822700" cy="400200"/>
          </a:xfrm>
          <a:prstGeom prst="rect">
            <a:avLst/>
          </a:prstGeom>
          <a:solidFill>
            <a:srgbClr val="002C7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a:t>
            </a:r>
            <a:r>
              <a:rPr lang="en-US" sz="1400" b="0" i="0" u="none" strike="noStrike" cap="none">
                <a:solidFill>
                  <a:srgbClr val="FFFFFF"/>
                </a:solidFill>
                <a:latin typeface="Arial"/>
                <a:ea typeface="Arial"/>
                <a:cs typeface="Arial"/>
                <a:sym typeface="Arial"/>
              </a:rPr>
              <a:t>  Under-representation</a:t>
            </a:r>
            <a:endParaRPr sz="1400" b="0" i="0" u="none" strike="noStrike" cap="none">
              <a:solidFill>
                <a:srgbClr val="FFFFFF"/>
              </a:solidFill>
              <a:latin typeface="Arial"/>
              <a:ea typeface="Arial"/>
              <a:cs typeface="Arial"/>
              <a:sym typeface="Arial"/>
            </a:endParaRPr>
          </a:p>
        </p:txBody>
      </p:sp>
      <p:sp>
        <p:nvSpPr>
          <p:cNvPr id="241" name="Google Shape;241;g15c029263c0_0_0"/>
          <p:cNvSpPr txBox="1"/>
          <p:nvPr/>
        </p:nvSpPr>
        <p:spPr>
          <a:xfrm>
            <a:off x="178750" y="6057600"/>
            <a:ext cx="11768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latin typeface="Century Gothic"/>
                <a:ea typeface="Century Gothic"/>
                <a:cs typeface="Century Gothic"/>
                <a:sym typeface="Century Gothic"/>
              </a:rPr>
              <a:t>https://www.census.gov/library/stories/2021/08/improved-race-ethnicity-measures-reveal-united-states-population-much-more-multiracial.html</a:t>
            </a:r>
            <a:endParaRPr sz="10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000">
                <a:solidFill>
                  <a:schemeClr val="dk1"/>
                </a:solidFill>
                <a:latin typeface="Century Gothic"/>
                <a:ea typeface="Century Gothic"/>
                <a:cs typeface="Century Gothic"/>
                <a:sym typeface="Century Gothic"/>
              </a:rPr>
              <a:t>(2018) Optometry and Opticianry Stats: https://datausa.io/profile/soc/opticians-dispensing#demographics</a:t>
            </a:r>
            <a:endParaRPr sz="10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000">
                <a:solidFill>
                  <a:schemeClr val="dk1"/>
                </a:solidFill>
                <a:latin typeface="Century Gothic"/>
                <a:ea typeface="Century Gothic"/>
                <a:cs typeface="Century Gothic"/>
                <a:sym typeface="Century Gothic"/>
              </a:rPr>
              <a:t>(2016) Optometry School Stats: https://journal.opted.org/wp-content/uploads/2017/10/ASCO-Report2.F17.Fig4_.jpg</a:t>
            </a:r>
            <a:endParaRPr sz="10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000">
                <a:solidFill>
                  <a:schemeClr val="dk1"/>
                </a:solidFill>
                <a:latin typeface="Century Gothic"/>
                <a:ea typeface="Century Gothic"/>
                <a:cs typeface="Century Gothic"/>
                <a:sym typeface="Century Gothic"/>
              </a:rPr>
              <a:t>Hispanic Stat for Optometrist 2011: </a:t>
            </a:r>
            <a:r>
              <a:rPr lang="en-US" sz="1000" u="sng">
                <a:solidFill>
                  <a:srgbClr val="0563C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https://pdfs.semanticscholar.org/799c/ba52bf1d251fa0b10cffca825378ab1c7253.pdf</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5c029263c0_0_22"/>
          <p:cNvSpPr txBox="1">
            <a:spLocks noGrp="1"/>
          </p:cNvSpPr>
          <p:nvPr>
            <p:ph type="title"/>
          </p:nvPr>
        </p:nvSpPr>
        <p:spPr>
          <a:xfrm>
            <a:off x="414792" y="365125"/>
            <a:ext cx="11353800" cy="13257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sz="2800">
                <a:solidFill>
                  <a:schemeClr val="dk1"/>
                </a:solidFill>
              </a:rPr>
              <a:t>DIVERSE PROFESSIONALS = BETTER SERVING DIVERSE PATIENTS</a:t>
            </a:r>
            <a:endParaRPr sz="2800">
              <a:solidFill>
                <a:schemeClr val="dk1"/>
              </a:solidFill>
            </a:endParaRPr>
          </a:p>
        </p:txBody>
      </p:sp>
      <p:sp>
        <p:nvSpPr>
          <p:cNvPr id="248" name="Google Shape;248;g15c029263c0_0_22"/>
          <p:cNvSpPr txBox="1"/>
          <p:nvPr/>
        </p:nvSpPr>
        <p:spPr>
          <a:xfrm>
            <a:off x="972631" y="4229375"/>
            <a:ext cx="1932300" cy="207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US" sz="1800" b="1">
                <a:solidFill>
                  <a:schemeClr val="accent4"/>
                </a:solidFill>
              </a:rPr>
              <a:t>TRUST</a:t>
            </a:r>
            <a:endParaRPr sz="1800" b="1">
              <a:solidFill>
                <a:schemeClr val="accent4"/>
              </a:solidFill>
            </a:endParaRPr>
          </a:p>
        </p:txBody>
      </p:sp>
      <p:sp>
        <p:nvSpPr>
          <p:cNvPr id="249" name="Google Shape;249;g15c029263c0_0_22"/>
          <p:cNvSpPr txBox="1"/>
          <p:nvPr/>
        </p:nvSpPr>
        <p:spPr>
          <a:xfrm>
            <a:off x="790225" y="4589375"/>
            <a:ext cx="2297100" cy="1231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US" sz="1600">
                <a:solidFill>
                  <a:schemeClr val="accent4"/>
                </a:solidFill>
              </a:rPr>
              <a:t>Patients should feel trust and comfort that their ECP understands their specific eye health needs.</a:t>
            </a:r>
            <a:endParaRPr sz="1600">
              <a:solidFill>
                <a:schemeClr val="accent4"/>
              </a:solidFill>
            </a:endParaRPr>
          </a:p>
        </p:txBody>
      </p:sp>
      <p:sp>
        <p:nvSpPr>
          <p:cNvPr id="250" name="Google Shape;250;g15c029263c0_0_22"/>
          <p:cNvSpPr txBox="1"/>
          <p:nvPr/>
        </p:nvSpPr>
        <p:spPr>
          <a:xfrm>
            <a:off x="3694916" y="4240038"/>
            <a:ext cx="1932300" cy="207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US" sz="1800" b="1">
                <a:solidFill>
                  <a:schemeClr val="accent4"/>
                </a:solidFill>
              </a:rPr>
              <a:t>ACCESS</a:t>
            </a:r>
            <a:endParaRPr sz="1800" b="1">
              <a:solidFill>
                <a:schemeClr val="accent4"/>
              </a:solidFill>
            </a:endParaRPr>
          </a:p>
        </p:txBody>
      </p:sp>
      <p:sp>
        <p:nvSpPr>
          <p:cNvPr id="251" name="Google Shape;251;g15c029263c0_0_22"/>
          <p:cNvSpPr txBox="1"/>
          <p:nvPr/>
        </p:nvSpPr>
        <p:spPr>
          <a:xfrm>
            <a:off x="3731175" y="4723181"/>
            <a:ext cx="1932300" cy="96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US" sz="1600">
                <a:solidFill>
                  <a:schemeClr val="accent4"/>
                </a:solidFill>
              </a:rPr>
              <a:t>Patients deserve equal access to care.</a:t>
            </a:r>
            <a:endParaRPr sz="1600">
              <a:solidFill>
                <a:schemeClr val="accent4"/>
              </a:solidFill>
            </a:endParaRPr>
          </a:p>
        </p:txBody>
      </p:sp>
      <p:sp>
        <p:nvSpPr>
          <p:cNvPr id="252" name="Google Shape;252;g15c029263c0_0_22"/>
          <p:cNvSpPr txBox="1"/>
          <p:nvPr/>
        </p:nvSpPr>
        <p:spPr>
          <a:xfrm>
            <a:off x="6489745" y="4229375"/>
            <a:ext cx="1932300" cy="207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US" sz="1800" b="1">
                <a:solidFill>
                  <a:schemeClr val="accent4"/>
                </a:solidFill>
              </a:rPr>
              <a:t>RISK</a:t>
            </a:r>
            <a:endParaRPr sz="1800" b="1">
              <a:solidFill>
                <a:schemeClr val="accent4"/>
              </a:solidFill>
            </a:endParaRPr>
          </a:p>
        </p:txBody>
      </p:sp>
      <p:sp>
        <p:nvSpPr>
          <p:cNvPr id="253" name="Google Shape;253;g15c029263c0_0_22"/>
          <p:cNvSpPr txBox="1"/>
          <p:nvPr/>
        </p:nvSpPr>
        <p:spPr>
          <a:xfrm>
            <a:off x="6306700" y="4589375"/>
            <a:ext cx="2297100" cy="1231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US" sz="1600">
                <a:solidFill>
                  <a:schemeClr val="accent4"/>
                </a:solidFill>
              </a:rPr>
              <a:t>ECPs need to understand the different risks and eye health needs of different populations.</a:t>
            </a:r>
            <a:endParaRPr sz="1600">
              <a:solidFill>
                <a:schemeClr val="accent4"/>
              </a:solidFill>
            </a:endParaRPr>
          </a:p>
        </p:txBody>
      </p:sp>
      <p:sp>
        <p:nvSpPr>
          <p:cNvPr id="254" name="Google Shape;254;g15c029263c0_0_22"/>
          <p:cNvSpPr txBox="1"/>
          <p:nvPr/>
        </p:nvSpPr>
        <p:spPr>
          <a:xfrm>
            <a:off x="9247418" y="4229375"/>
            <a:ext cx="1932300" cy="207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US" sz="1800" b="1">
                <a:solidFill>
                  <a:schemeClr val="accent4"/>
                </a:solidFill>
              </a:rPr>
              <a:t>IMPACT</a:t>
            </a:r>
            <a:endParaRPr sz="1800" b="1">
              <a:solidFill>
                <a:schemeClr val="accent4"/>
              </a:solidFill>
            </a:endParaRPr>
          </a:p>
        </p:txBody>
      </p:sp>
      <p:sp>
        <p:nvSpPr>
          <p:cNvPr id="255" name="Google Shape;255;g15c029263c0_0_22"/>
          <p:cNvSpPr txBox="1"/>
          <p:nvPr/>
        </p:nvSpPr>
        <p:spPr>
          <a:xfrm>
            <a:off x="9185625" y="4589375"/>
            <a:ext cx="2055900" cy="1124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US" sz="1600">
                <a:solidFill>
                  <a:schemeClr val="accent4"/>
                </a:solidFill>
              </a:rPr>
              <a:t>Vision problems can have a long-term impact on overall health and well-being.</a:t>
            </a:r>
            <a:endParaRPr sz="1600">
              <a:solidFill>
                <a:schemeClr val="accent4"/>
              </a:solidFill>
            </a:endParaRPr>
          </a:p>
        </p:txBody>
      </p:sp>
      <p:pic>
        <p:nvPicPr>
          <p:cNvPr id="256" name="Google Shape;256;g15c029263c0_0_22"/>
          <p:cNvPicPr preferRelativeResize="0"/>
          <p:nvPr/>
        </p:nvPicPr>
        <p:blipFill>
          <a:blip r:embed="rId3">
            <a:alphaModFix/>
          </a:blip>
          <a:stretch>
            <a:fillRect/>
          </a:stretch>
        </p:blipFill>
        <p:spPr>
          <a:xfrm>
            <a:off x="1052713" y="2304850"/>
            <a:ext cx="1772124" cy="1772124"/>
          </a:xfrm>
          <a:prstGeom prst="rect">
            <a:avLst/>
          </a:prstGeom>
          <a:noFill/>
          <a:ln>
            <a:noFill/>
          </a:ln>
        </p:spPr>
      </p:pic>
      <p:pic>
        <p:nvPicPr>
          <p:cNvPr id="257" name="Google Shape;257;g15c029263c0_0_22"/>
          <p:cNvPicPr preferRelativeResize="0"/>
          <p:nvPr/>
        </p:nvPicPr>
        <p:blipFill>
          <a:blip r:embed="rId4">
            <a:alphaModFix/>
          </a:blip>
          <a:stretch>
            <a:fillRect/>
          </a:stretch>
        </p:blipFill>
        <p:spPr>
          <a:xfrm>
            <a:off x="3895373" y="2473077"/>
            <a:ext cx="1603899" cy="1603899"/>
          </a:xfrm>
          <a:prstGeom prst="rect">
            <a:avLst/>
          </a:prstGeom>
          <a:noFill/>
          <a:ln>
            <a:noFill/>
          </a:ln>
        </p:spPr>
      </p:pic>
      <p:pic>
        <p:nvPicPr>
          <p:cNvPr id="258" name="Google Shape;258;g15c029263c0_0_22"/>
          <p:cNvPicPr preferRelativeResize="0"/>
          <p:nvPr/>
        </p:nvPicPr>
        <p:blipFill>
          <a:blip r:embed="rId5">
            <a:alphaModFix/>
          </a:blip>
          <a:stretch>
            <a:fillRect/>
          </a:stretch>
        </p:blipFill>
        <p:spPr>
          <a:xfrm>
            <a:off x="6611900" y="2388975"/>
            <a:ext cx="1688001" cy="1688001"/>
          </a:xfrm>
          <a:prstGeom prst="rect">
            <a:avLst/>
          </a:prstGeom>
          <a:noFill/>
          <a:ln>
            <a:noFill/>
          </a:ln>
        </p:spPr>
      </p:pic>
      <p:pic>
        <p:nvPicPr>
          <p:cNvPr id="259" name="Google Shape;259;g15c029263c0_0_22"/>
          <p:cNvPicPr preferRelativeResize="0"/>
          <p:nvPr/>
        </p:nvPicPr>
        <p:blipFill>
          <a:blip r:embed="rId6">
            <a:alphaModFix/>
          </a:blip>
          <a:stretch>
            <a:fillRect/>
          </a:stretch>
        </p:blipFill>
        <p:spPr>
          <a:xfrm>
            <a:off x="9490800" y="2552250"/>
            <a:ext cx="1445538" cy="14455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0"/>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HEALTHY VISION TIPS</a:t>
            </a:r>
            <a:endParaRPr/>
          </a:p>
        </p:txBody>
      </p:sp>
      <p:sp>
        <p:nvSpPr>
          <p:cNvPr id="265" name="Google Shape;265;p10"/>
          <p:cNvSpPr txBox="1"/>
          <p:nvPr/>
        </p:nvSpPr>
        <p:spPr>
          <a:xfrm>
            <a:off x="2021682" y="1425574"/>
            <a:ext cx="9622632" cy="52752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333333"/>
              </a:buClr>
              <a:buSzPts val="2000"/>
              <a:buFont typeface="Century Gothic"/>
              <a:buNone/>
            </a:pPr>
            <a:r>
              <a:rPr lang="en-US" sz="1600" b="1" i="0" u="none" strike="noStrike" cap="none">
                <a:solidFill>
                  <a:srgbClr val="062050"/>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Eat right to protect your sight. </a:t>
            </a:r>
            <a:r>
              <a:rPr lang="en-US" sz="1600" b="0" i="0" u="none" strike="noStrike" cap="none">
                <a:solidFill>
                  <a:srgbClr val="222222"/>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Keep your eyes healthy by eating a well-balanced diet. Load up on different types of fruits and veggies, especially leafy greens like spinach, kale, and collard greens. Fish like salmon, tuna, and halibut have been shown to help your eyes, too.</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marL="0" marR="0" lvl="0" indent="0" algn="l" rtl="0">
              <a:lnSpc>
                <a:spcPct val="90000"/>
              </a:lnSpc>
              <a:spcBef>
                <a:spcPts val="1000"/>
              </a:spcBef>
              <a:spcAft>
                <a:spcPts val="0"/>
              </a:spcAft>
              <a:buClr>
                <a:srgbClr val="333333"/>
              </a:buClr>
              <a:buSzPts val="2000"/>
              <a:buFont typeface="Century Gothic"/>
              <a:buNone/>
            </a:pPr>
            <a:endParaRPr sz="1600" b="1" i="0" u="none" strike="noStrike" cap="none">
              <a:solidFill>
                <a:srgbClr val="000000"/>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0" marR="0" lvl="0" indent="0" algn="l" rtl="0">
              <a:lnSpc>
                <a:spcPct val="90000"/>
              </a:lnSpc>
              <a:spcBef>
                <a:spcPts val="1000"/>
              </a:spcBef>
              <a:spcAft>
                <a:spcPts val="0"/>
              </a:spcAft>
              <a:buClr>
                <a:srgbClr val="333333"/>
              </a:buClr>
              <a:buSzPts val="2000"/>
              <a:buFont typeface="Century Gothic"/>
              <a:buNone/>
            </a:pPr>
            <a:r>
              <a:rPr lang="en-US" sz="1600" b="1" i="0" u="none" strike="noStrike" cap="none">
                <a:solidFill>
                  <a:srgbClr val="062050"/>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Get moving. </a:t>
            </a:r>
            <a:r>
              <a:rPr lang="en-US" sz="1600" b="0" i="0" u="none" strike="noStrike" cap="none">
                <a:solidFill>
                  <a:srgbClr val="222222"/>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Did you know that kids who exercise often have a healthier body weight than kids who don’t? Being overweight or obese can put you at higher risk for diabetes and other conditions that can lead to vision problems.</a:t>
            </a:r>
            <a:endParaRPr/>
          </a:p>
          <a:p>
            <a:pPr marL="0" marR="0" lvl="0" indent="0" algn="l" rtl="0">
              <a:lnSpc>
                <a:spcPct val="90000"/>
              </a:lnSpc>
              <a:spcBef>
                <a:spcPts val="1000"/>
              </a:spcBef>
              <a:spcAft>
                <a:spcPts val="0"/>
              </a:spcAft>
              <a:buClr>
                <a:srgbClr val="333333"/>
              </a:buClr>
              <a:buSzPts val="2000"/>
              <a:buFont typeface="Century Gothic"/>
              <a:buNone/>
            </a:pPr>
            <a:endParaRPr sz="1600" b="1" i="0" u="none" strike="noStrike" cap="none">
              <a:solidFill>
                <a:srgbClr val="222222"/>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33333"/>
              </a:buClr>
              <a:buSzPts val="2000"/>
              <a:buFont typeface="Century Gothic"/>
              <a:buNone/>
            </a:pPr>
            <a:r>
              <a:rPr lang="en-US" sz="1600" b="1" i="0" u="none" strike="noStrike" cap="none">
                <a:solidFill>
                  <a:srgbClr val="062050"/>
                </a:solidFill>
                <a:latin typeface="Century Gothic"/>
                <a:ea typeface="Century Gothic"/>
                <a:cs typeface="Century Gothic"/>
                <a:sym typeface="Century Gothic"/>
              </a:rPr>
              <a:t>Speak up if your vision changes. </a:t>
            </a:r>
            <a:r>
              <a:rPr lang="en-US" sz="1600" b="0" i="0" u="none" strike="noStrike" cap="none">
                <a:solidFill>
                  <a:srgbClr val="222222"/>
                </a:solidFill>
                <a:latin typeface="Century Gothic"/>
                <a:ea typeface="Century Gothic"/>
                <a:cs typeface="Century Gothic"/>
                <a:sym typeface="Century Gothic"/>
              </a:rPr>
              <a:t>Is your vision blurry? Do you squint a lot? Ever have trouble seeing things at school? Tell a parent or teacher if your eyes are bothering you or if you notice any changes in your vision.</a:t>
            </a:r>
            <a:endParaRPr/>
          </a:p>
          <a:p>
            <a:pPr marL="0" marR="0" lvl="0" indent="0" algn="l" rtl="0">
              <a:lnSpc>
                <a:spcPct val="90000"/>
              </a:lnSpc>
              <a:spcBef>
                <a:spcPts val="1000"/>
              </a:spcBef>
              <a:spcAft>
                <a:spcPts val="0"/>
              </a:spcAft>
              <a:buClr>
                <a:srgbClr val="333333"/>
              </a:buClr>
              <a:buSzPts val="2000"/>
              <a:buFont typeface="Century Gothic"/>
              <a:buNone/>
            </a:pP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33333"/>
              </a:buClr>
              <a:buSzPts val="2000"/>
              <a:buFont typeface="Century Gothic"/>
              <a:buNone/>
            </a:pPr>
            <a:r>
              <a:rPr lang="en-US" sz="1600" b="1" i="0" u="none" strike="noStrike" cap="none">
                <a:solidFill>
                  <a:srgbClr val="062050"/>
                </a:solidFill>
                <a:latin typeface="Century Gothic"/>
                <a:ea typeface="Century Gothic"/>
                <a:cs typeface="Century Gothic"/>
                <a:sym typeface="Century Gothic"/>
              </a:rPr>
              <a:t>Wear your glasses. </a:t>
            </a:r>
            <a:r>
              <a:rPr lang="en-US" sz="1600" b="0" i="0" u="none" strike="noStrike" cap="none">
                <a:solidFill>
                  <a:srgbClr val="222222"/>
                </a:solidFill>
                <a:latin typeface="Century Gothic"/>
                <a:ea typeface="Century Gothic"/>
                <a:cs typeface="Century Gothic"/>
                <a:sym typeface="Century Gothic"/>
              </a:rPr>
              <a:t>Your glasses help you see better, especially when they’re clean and free of smudges. Talk to an adult about how to clean your glasses and how to store them when you’re not wearing them.</a:t>
            </a:r>
            <a:endParaRPr/>
          </a:p>
          <a:p>
            <a:pPr marL="0" marR="0" lvl="0" indent="0" algn="l" rtl="0">
              <a:lnSpc>
                <a:spcPct val="90000"/>
              </a:lnSpc>
              <a:spcBef>
                <a:spcPts val="1000"/>
              </a:spcBef>
              <a:spcAft>
                <a:spcPts val="0"/>
              </a:spcAft>
              <a:buClr>
                <a:srgbClr val="333333"/>
              </a:buClr>
              <a:buSzPts val="2000"/>
              <a:buFont typeface="Century Gothic"/>
              <a:buNone/>
            </a:pP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33333"/>
              </a:buClr>
              <a:buSzPts val="2000"/>
              <a:buFont typeface="Century Gothic"/>
              <a:buNone/>
            </a:pPr>
            <a:r>
              <a:rPr lang="en-US" sz="1600" b="1" i="0" u="none" strike="noStrike" cap="none">
                <a:solidFill>
                  <a:srgbClr val="062050"/>
                </a:solidFill>
                <a:latin typeface="Century Gothic"/>
                <a:ea typeface="Century Gothic"/>
                <a:cs typeface="Century Gothic"/>
                <a:sym typeface="Century Gothic"/>
              </a:rPr>
              <a:t>Keep the germs away. </a:t>
            </a:r>
            <a:r>
              <a:rPr lang="en-US" sz="1600" b="0" i="0" u="none" strike="noStrike" cap="none">
                <a:solidFill>
                  <a:srgbClr val="222222"/>
                </a:solidFill>
                <a:latin typeface="Century Gothic"/>
                <a:ea typeface="Century Gothic"/>
                <a:cs typeface="Century Gothic"/>
                <a:sym typeface="Century Gothic"/>
              </a:rPr>
              <a:t>Always wash your hands before putting them close to your eyes, especially if you’re putting in or taking out contact lenses.</a:t>
            </a:r>
            <a:endParaRPr/>
          </a:p>
          <a:p>
            <a:pPr marL="514350" marR="0" lvl="0" indent="-387350" algn="l" rtl="0">
              <a:lnSpc>
                <a:spcPct val="90000"/>
              </a:lnSpc>
              <a:spcBef>
                <a:spcPts val="1000"/>
              </a:spcBef>
              <a:spcAft>
                <a:spcPts val="0"/>
              </a:spcAft>
              <a:buClr>
                <a:srgbClr val="333333"/>
              </a:buClr>
              <a:buSzPts val="2000"/>
              <a:buFont typeface="Arial"/>
              <a:buNone/>
            </a:pPr>
            <a:endParaRPr sz="1600" b="0" i="0" u="none" strike="noStrike" cap="none">
              <a:solidFill>
                <a:srgbClr val="222222"/>
              </a:solidFill>
              <a:latin typeface="Century Gothic"/>
              <a:ea typeface="Century Gothic"/>
              <a:cs typeface="Century Gothic"/>
              <a:sym typeface="Century Gothic"/>
            </a:endParaRPr>
          </a:p>
          <a:p>
            <a:pPr marL="514350" marR="0" lvl="0" indent="-387350" algn="l" rtl="0">
              <a:lnSpc>
                <a:spcPct val="90000"/>
              </a:lnSpc>
              <a:spcBef>
                <a:spcPts val="1000"/>
              </a:spcBef>
              <a:spcAft>
                <a:spcPts val="0"/>
              </a:spcAft>
              <a:buClr>
                <a:srgbClr val="333333"/>
              </a:buClr>
              <a:buSzPts val="2000"/>
              <a:buFont typeface="Arial"/>
              <a:buNone/>
            </a:pPr>
            <a:endParaRPr sz="1600" b="0" i="0" u="none" strike="noStrike" cap="none">
              <a:solidFill>
                <a:srgbClr val="222222"/>
              </a:solidFill>
              <a:latin typeface="Century Gothic"/>
              <a:ea typeface="Century Gothic"/>
              <a:cs typeface="Century Gothic"/>
              <a:sym typeface="Century Gothic"/>
            </a:endParaRPr>
          </a:p>
          <a:p>
            <a:pPr marL="514350" marR="0" lvl="0" indent="-387350" algn="l" rtl="0">
              <a:lnSpc>
                <a:spcPct val="90000"/>
              </a:lnSpc>
              <a:spcBef>
                <a:spcPts val="1000"/>
              </a:spcBef>
              <a:spcAft>
                <a:spcPts val="0"/>
              </a:spcAft>
              <a:buClr>
                <a:srgbClr val="333333"/>
              </a:buClr>
              <a:buSzPts val="2000"/>
              <a:buFont typeface="Arial"/>
              <a:buNone/>
            </a:pPr>
            <a:endParaRPr sz="1600" b="0" i="0" u="none" strike="noStrike" cap="none">
              <a:solidFill>
                <a:srgbClr val="222222"/>
              </a:solidFill>
              <a:latin typeface="Century Gothic"/>
              <a:ea typeface="Century Gothic"/>
              <a:cs typeface="Century Gothic"/>
              <a:sym typeface="Century Gothic"/>
            </a:endParaRPr>
          </a:p>
          <a:p>
            <a:pPr marL="514350" marR="0" lvl="0" indent="-387350" algn="l" rtl="0">
              <a:lnSpc>
                <a:spcPct val="90000"/>
              </a:lnSpc>
              <a:spcBef>
                <a:spcPts val="1000"/>
              </a:spcBef>
              <a:spcAft>
                <a:spcPts val="0"/>
              </a:spcAft>
              <a:buClr>
                <a:srgbClr val="333333"/>
              </a:buClr>
              <a:buSzPts val="2000"/>
              <a:buFont typeface="Arial"/>
              <a:buNone/>
            </a:pPr>
            <a:endParaRPr sz="1600" b="0" i="0" u="none" strike="noStrike" cap="none">
              <a:solidFill>
                <a:srgbClr val="222222"/>
              </a:solidFill>
              <a:latin typeface="Century Gothic"/>
              <a:ea typeface="Century Gothic"/>
              <a:cs typeface="Century Gothic"/>
              <a:sym typeface="Century Gothic"/>
            </a:endParaRPr>
          </a:p>
          <a:p>
            <a:pPr marL="514350" marR="0" lvl="0" indent="-387350" algn="l" rtl="0">
              <a:lnSpc>
                <a:spcPct val="90000"/>
              </a:lnSpc>
              <a:spcBef>
                <a:spcPts val="1000"/>
              </a:spcBef>
              <a:spcAft>
                <a:spcPts val="0"/>
              </a:spcAft>
              <a:buClr>
                <a:srgbClr val="333333"/>
              </a:buClr>
              <a:buSzPts val="2000"/>
              <a:buFont typeface="Arial"/>
              <a:buNone/>
            </a:pPr>
            <a:endParaRPr sz="1600" b="0" i="0" u="none" strike="noStrike" cap="none">
              <a:solidFill>
                <a:srgbClr val="222222"/>
              </a:solidFill>
              <a:latin typeface="Century Gothic"/>
              <a:ea typeface="Century Gothic"/>
              <a:cs typeface="Century Gothic"/>
              <a:sym typeface="Century Gothic"/>
            </a:endParaRPr>
          </a:p>
          <a:p>
            <a:pPr marL="514350" marR="0" lvl="0" indent="-387350" algn="l" rtl="0">
              <a:lnSpc>
                <a:spcPct val="90000"/>
              </a:lnSpc>
              <a:spcBef>
                <a:spcPts val="1000"/>
              </a:spcBef>
              <a:spcAft>
                <a:spcPts val="0"/>
              </a:spcAft>
              <a:buClr>
                <a:srgbClr val="333333"/>
              </a:buClr>
              <a:buSzPts val="2000"/>
              <a:buFont typeface="Arial"/>
              <a:buNone/>
            </a:pPr>
            <a:endParaRPr sz="1600" b="0" i="0" u="none" strike="noStrike" cap="none">
              <a:solidFill>
                <a:srgbClr val="333333"/>
              </a:solidFill>
              <a:latin typeface="Century Gothic"/>
              <a:ea typeface="Century Gothic"/>
              <a:cs typeface="Century Gothic"/>
              <a:sym typeface="Century Gothic"/>
            </a:endParaRPr>
          </a:p>
        </p:txBody>
      </p:sp>
      <p:pic>
        <p:nvPicPr>
          <p:cNvPr id="266" name="Google Shape;266;p10" descr="Fruit bowl outline"/>
          <p:cNvPicPr preferRelativeResize="0"/>
          <p:nvPr/>
        </p:nvPicPr>
        <p:blipFill rotWithShape="1">
          <a:blip r:embed="rId3">
            <a:alphaModFix/>
          </a:blip>
          <a:srcRect/>
          <a:stretch/>
        </p:blipFill>
        <p:spPr>
          <a:xfrm>
            <a:off x="709613" y="1425574"/>
            <a:ext cx="914400" cy="914400"/>
          </a:xfrm>
          <a:prstGeom prst="rect">
            <a:avLst/>
          </a:prstGeom>
          <a:noFill/>
          <a:ln>
            <a:noFill/>
          </a:ln>
        </p:spPr>
      </p:pic>
      <p:pic>
        <p:nvPicPr>
          <p:cNvPr id="267" name="Google Shape;267;p10" descr="Run outline"/>
          <p:cNvPicPr preferRelativeResize="0"/>
          <p:nvPr/>
        </p:nvPicPr>
        <p:blipFill rotWithShape="1">
          <a:blip r:embed="rId4">
            <a:alphaModFix/>
          </a:blip>
          <a:srcRect/>
          <a:stretch/>
        </p:blipFill>
        <p:spPr>
          <a:xfrm>
            <a:off x="709613" y="2514600"/>
            <a:ext cx="914400" cy="914400"/>
          </a:xfrm>
          <a:prstGeom prst="rect">
            <a:avLst/>
          </a:prstGeom>
          <a:noFill/>
          <a:ln>
            <a:noFill/>
          </a:ln>
        </p:spPr>
      </p:pic>
      <p:pic>
        <p:nvPicPr>
          <p:cNvPr id="268" name="Google Shape;268;p10" descr="Eyes outline"/>
          <p:cNvPicPr preferRelativeResize="0"/>
          <p:nvPr/>
        </p:nvPicPr>
        <p:blipFill rotWithShape="1">
          <a:blip r:embed="rId5">
            <a:alphaModFix/>
          </a:blip>
          <a:srcRect/>
          <a:stretch/>
        </p:blipFill>
        <p:spPr>
          <a:xfrm>
            <a:off x="709613" y="3606006"/>
            <a:ext cx="914400" cy="914400"/>
          </a:xfrm>
          <a:prstGeom prst="rect">
            <a:avLst/>
          </a:prstGeom>
          <a:noFill/>
          <a:ln>
            <a:noFill/>
          </a:ln>
        </p:spPr>
      </p:pic>
      <p:pic>
        <p:nvPicPr>
          <p:cNvPr id="269" name="Google Shape;269;p10" descr="Glasses with solid fill"/>
          <p:cNvPicPr preferRelativeResize="0"/>
          <p:nvPr/>
        </p:nvPicPr>
        <p:blipFill rotWithShape="1">
          <a:blip r:embed="rId6">
            <a:alphaModFix/>
          </a:blip>
          <a:srcRect/>
          <a:stretch/>
        </p:blipFill>
        <p:spPr>
          <a:xfrm>
            <a:off x="703661" y="4697412"/>
            <a:ext cx="914400" cy="914400"/>
          </a:xfrm>
          <a:prstGeom prst="rect">
            <a:avLst/>
          </a:prstGeom>
          <a:noFill/>
          <a:ln>
            <a:noFill/>
          </a:ln>
        </p:spPr>
      </p:pic>
      <p:pic>
        <p:nvPicPr>
          <p:cNvPr id="270" name="Google Shape;270;p10" descr="Handwashing outline"/>
          <p:cNvPicPr preferRelativeResize="0"/>
          <p:nvPr/>
        </p:nvPicPr>
        <p:blipFill rotWithShape="1">
          <a:blip r:embed="rId7">
            <a:alphaModFix/>
          </a:blip>
          <a:srcRect/>
          <a:stretch/>
        </p:blipFill>
        <p:spPr>
          <a:xfrm>
            <a:off x="703661" y="5611812"/>
            <a:ext cx="914400" cy="914400"/>
          </a:xfrm>
          <a:prstGeom prst="rect">
            <a:avLst/>
          </a:prstGeom>
          <a:noFill/>
          <a:ln>
            <a:noFill/>
          </a:ln>
        </p:spPr>
      </p:pic>
      <p:sp>
        <p:nvSpPr>
          <p:cNvPr id="271" name="Google Shape;271;p10"/>
          <p:cNvSpPr txBox="1"/>
          <p:nvPr/>
        </p:nvSpPr>
        <p:spPr>
          <a:xfrm>
            <a:off x="709625" y="6526200"/>
            <a:ext cx="8487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latin typeface="Century Gothic"/>
                <a:ea typeface="Century Gothic"/>
                <a:cs typeface="Century Gothic"/>
                <a:sym typeface="Century Gothic"/>
              </a:rPr>
              <a:t>Source: National Eye Institute Healthy Vision Tips</a:t>
            </a:r>
            <a:endParaRPr sz="8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1"/>
          <p:cNvSpPr txBox="1">
            <a:spLocks noGrp="1"/>
          </p:cNvSpPr>
          <p:nvPr>
            <p:ph type="title"/>
          </p:nvPr>
        </p:nvSpPr>
        <p:spPr>
          <a:xfrm>
            <a:off x="419142" y="71425"/>
            <a:ext cx="11353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HEALTHY VISION TIPS CONTINUED</a:t>
            </a:r>
            <a:endParaRPr/>
          </a:p>
        </p:txBody>
      </p:sp>
      <p:sp>
        <p:nvSpPr>
          <p:cNvPr id="277" name="Google Shape;277;p11"/>
          <p:cNvSpPr txBox="1"/>
          <p:nvPr/>
        </p:nvSpPr>
        <p:spPr>
          <a:xfrm>
            <a:off x="1728788" y="1396999"/>
            <a:ext cx="9944099" cy="50895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333333"/>
              </a:buClr>
              <a:buSzPts val="2000"/>
              <a:buFont typeface="Century Gothic"/>
              <a:buNone/>
            </a:pPr>
            <a:r>
              <a:rPr lang="en-US" sz="1600" b="1" i="0" u="none" strike="noStrike" cap="none">
                <a:solidFill>
                  <a:srgbClr val="062050"/>
                </a:solidFill>
                <a:latin typeface="Century Gothic"/>
                <a:ea typeface="Century Gothic"/>
                <a:cs typeface="Century Gothic"/>
                <a:sym typeface="Century Gothic"/>
              </a:rPr>
              <a:t>Gear up. </a:t>
            </a:r>
            <a:r>
              <a:rPr lang="en-US" sz="1600" b="0" i="0" u="none" strike="noStrike" cap="none">
                <a:solidFill>
                  <a:srgbClr val="222222"/>
                </a:solidFill>
                <a:latin typeface="Century Gothic"/>
                <a:ea typeface="Century Gothic"/>
                <a:cs typeface="Century Gothic"/>
                <a:sym typeface="Century Gothic"/>
              </a:rPr>
              <a:t>Playing your favorite sport? Using chemicals during science class? Mowing the lawn? Wear the right protection to keep your eyes safe. Many eye injuries can be prevented with better safety habits, such as using protective eyewear.</a:t>
            </a: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33333"/>
              </a:buClr>
              <a:buSzPts val="2000"/>
              <a:buFont typeface="Century Gothic"/>
              <a:buNone/>
            </a:pP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33333"/>
              </a:buClr>
              <a:buSzPts val="2000"/>
              <a:buFont typeface="Century Gothic"/>
              <a:buNone/>
            </a:pPr>
            <a:r>
              <a:rPr lang="en-US" sz="1600" b="1" i="0" u="none" strike="noStrike" cap="none">
                <a:solidFill>
                  <a:srgbClr val="062050"/>
                </a:solidFill>
                <a:latin typeface="Century Gothic"/>
                <a:ea typeface="Century Gothic"/>
                <a:cs typeface="Century Gothic"/>
                <a:sym typeface="Century Gothic"/>
              </a:rPr>
              <a:t>Wear your shades </a:t>
            </a:r>
            <a:r>
              <a:rPr lang="en-US" sz="1600" b="1" i="0" u="none" strike="noStrike" cap="none">
                <a:solidFill>
                  <a:srgbClr val="062050"/>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or </a:t>
            </a:r>
            <a:r>
              <a:rPr lang="en-US" sz="1600" b="1" i="1" u="none" strike="noStrike" cap="none">
                <a:solidFill>
                  <a:srgbClr val="062050"/>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Transitions</a:t>
            </a:r>
            <a:r>
              <a:rPr lang="en-US" sz="1600" b="1" i="1" u="none" strike="noStrike" cap="none" baseline="30000">
                <a:solidFill>
                  <a:srgbClr val="062050"/>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a:t>
            </a:r>
            <a:r>
              <a:rPr lang="en-US" sz="1600" b="1" i="0" u="none" strike="noStrike" cap="none">
                <a:solidFill>
                  <a:srgbClr val="062050"/>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 lenses</a:t>
            </a:r>
            <a:r>
              <a:rPr lang="en-US" sz="1600" b="0" i="0" u="none" strike="noStrike" cap="none">
                <a:solidFill>
                  <a:srgbClr val="062050"/>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a:t>
            </a:r>
            <a:r>
              <a:rPr lang="en-US" sz="1600" b="0" i="0" u="none" strike="noStrike" cap="none">
                <a:solidFill>
                  <a:srgbClr val="222222"/>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T</a:t>
            </a:r>
            <a:r>
              <a:rPr lang="en-US" sz="1600" b="0" i="0" u="none" strike="noStrike" cap="none">
                <a:solidFill>
                  <a:srgbClr val="222222"/>
                </a:solidFill>
                <a:latin typeface="Century Gothic"/>
                <a:ea typeface="Century Gothic"/>
                <a:cs typeface="Century Gothic"/>
                <a:sym typeface="Century Gothic"/>
              </a:rPr>
              <a:t>he sun’s rays can hurt your eyes. Choose sunglasses that block 100% of both UVA and UVB radiation from the sun. And remember, you should never look directly at the sun.</a:t>
            </a:r>
            <a:endParaRPr/>
          </a:p>
          <a:p>
            <a:pPr marL="0" marR="0" lvl="0" indent="0" algn="l" rtl="0">
              <a:lnSpc>
                <a:spcPct val="90000"/>
              </a:lnSpc>
              <a:spcBef>
                <a:spcPts val="1000"/>
              </a:spcBef>
              <a:spcAft>
                <a:spcPts val="0"/>
              </a:spcAft>
              <a:buClr>
                <a:srgbClr val="333333"/>
              </a:buClr>
              <a:buSzPts val="2000"/>
              <a:buFont typeface="Century Gothic"/>
              <a:buNone/>
            </a:pPr>
            <a:endParaRPr sz="1600" b="1"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33333"/>
              </a:buClr>
              <a:buSzPts val="2000"/>
              <a:buFont typeface="Century Gothic"/>
              <a:buNone/>
            </a:pPr>
            <a:r>
              <a:rPr lang="en-US" sz="1600" b="1" i="0" u="none" strike="noStrike" cap="none">
                <a:solidFill>
                  <a:srgbClr val="062050"/>
                </a:solidFill>
                <a:latin typeface="Century Gothic"/>
                <a:ea typeface="Century Gothic"/>
                <a:cs typeface="Century Gothic"/>
                <a:sym typeface="Century Gothic"/>
              </a:rPr>
              <a:t>Give your eyes a break. </a:t>
            </a:r>
            <a:r>
              <a:rPr lang="en-US" sz="1600" b="0" i="0" u="none" strike="noStrike" cap="none">
                <a:solidFill>
                  <a:srgbClr val="222222"/>
                </a:solidFill>
                <a:latin typeface="Century Gothic"/>
                <a:ea typeface="Century Gothic"/>
                <a:cs typeface="Century Gothic"/>
                <a:sym typeface="Century Gothic"/>
              </a:rPr>
              <a:t>Do you spend a lot of time looking at a computer, phone, or TV screen? Staring at any one thing for too long can tire your eyes</a:t>
            </a:r>
            <a:r>
              <a:rPr lang="en-US" sz="1600">
                <a:solidFill>
                  <a:srgbClr val="222222"/>
                </a:solidFill>
                <a:latin typeface="Century Gothic"/>
                <a:ea typeface="Century Gothic"/>
                <a:cs typeface="Century Gothic"/>
                <a:sym typeface="Century Gothic"/>
              </a:rPr>
              <a:t>, so be sure to g</a:t>
            </a:r>
            <a:r>
              <a:rPr lang="en-US" sz="1600" b="0" i="0" u="none" strike="noStrike" cap="none">
                <a:solidFill>
                  <a:srgbClr val="222222"/>
                </a:solidFill>
                <a:latin typeface="Century Gothic"/>
                <a:ea typeface="Century Gothic"/>
                <a:cs typeface="Century Gothic"/>
                <a:sym typeface="Century Gothic"/>
              </a:rPr>
              <a:t>ive your eyes a rest </a:t>
            </a:r>
            <a:r>
              <a:rPr lang="en-US" sz="1600">
                <a:solidFill>
                  <a:srgbClr val="222222"/>
                </a:solidFill>
                <a:latin typeface="Century Gothic"/>
                <a:ea typeface="Century Gothic"/>
                <a:cs typeface="Century Gothic"/>
                <a:sym typeface="Century Gothic"/>
              </a:rPr>
              <a:t>periodically</a:t>
            </a:r>
            <a:r>
              <a:rPr lang="en-US" sz="1600" b="0" i="0" u="none" strike="noStrike" cap="none">
                <a:solidFill>
                  <a:srgbClr val="222222"/>
                </a:solidFill>
                <a:latin typeface="Century Gothic"/>
                <a:ea typeface="Century Gothic"/>
                <a:cs typeface="Century Gothic"/>
                <a:sym typeface="Century Gothic"/>
              </a:rPr>
              <a:t>.</a:t>
            </a:r>
            <a:endParaRPr/>
          </a:p>
          <a:p>
            <a:pPr marL="0" marR="0" lvl="0" indent="0" algn="l" rtl="0">
              <a:lnSpc>
                <a:spcPct val="90000"/>
              </a:lnSpc>
              <a:spcBef>
                <a:spcPts val="1000"/>
              </a:spcBef>
              <a:spcAft>
                <a:spcPts val="0"/>
              </a:spcAft>
              <a:buClr>
                <a:srgbClr val="333333"/>
              </a:buClr>
              <a:buSzPts val="2000"/>
              <a:buFont typeface="Century Gothic"/>
              <a:buNone/>
            </a:pPr>
            <a:endParaRPr sz="1600" b="0" i="0" u="none" strike="noStrike" cap="none">
              <a:solidFill>
                <a:srgbClr val="222222"/>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33333"/>
              </a:buClr>
              <a:buSzPts val="2000"/>
              <a:buFont typeface="Century Gothic"/>
              <a:buNone/>
            </a:pPr>
            <a:r>
              <a:rPr lang="en-US" sz="1600" b="1" i="0" u="none" strike="noStrike" cap="none">
                <a:solidFill>
                  <a:srgbClr val="062050"/>
                </a:solidFill>
                <a:latin typeface="Century Gothic"/>
                <a:ea typeface="Century Gothic"/>
                <a:cs typeface="Century Gothic"/>
                <a:sym typeface="Century Gothic"/>
              </a:rPr>
              <a:t>Say no to smoking. </a:t>
            </a:r>
            <a:r>
              <a:rPr lang="en-US" sz="1600" b="0" i="0" u="none" strike="noStrike" cap="none">
                <a:solidFill>
                  <a:srgbClr val="222222"/>
                </a:solidFill>
                <a:latin typeface="Century Gothic"/>
                <a:ea typeface="Century Gothic"/>
                <a:cs typeface="Century Gothic"/>
                <a:sym typeface="Century Gothic"/>
              </a:rPr>
              <a:t>Did you know that smoking is as bad for your eyes as it is the rest of your body? Smoking can put you at risk for some pretty serious eye issues, which can lead to blindness.</a:t>
            </a: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33333"/>
              </a:buClr>
              <a:buSzPts val="2000"/>
              <a:buFont typeface="Century Gothic"/>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333333"/>
              </a:buClr>
              <a:buSzPts val="2000"/>
              <a:buFont typeface="Century Gothic"/>
              <a:buNone/>
            </a:pPr>
            <a:r>
              <a:rPr lang="en-US" sz="1600" b="1" i="0" u="none" strike="noStrike" cap="none">
                <a:solidFill>
                  <a:srgbClr val="062050"/>
                </a:solidFill>
                <a:latin typeface="Century Gothic"/>
                <a:ea typeface="Century Gothic"/>
                <a:cs typeface="Century Gothic"/>
                <a:sym typeface="Century Gothic"/>
              </a:rPr>
              <a:t>Talk about it. </a:t>
            </a:r>
            <a:r>
              <a:rPr lang="en-US" sz="1600" b="0" i="0" u="none" strike="noStrike" cap="none">
                <a:solidFill>
                  <a:srgbClr val="222222"/>
                </a:solidFill>
                <a:latin typeface="Century Gothic"/>
                <a:ea typeface="Century Gothic"/>
                <a:cs typeface="Century Gothic"/>
                <a:sym typeface="Century Gothic"/>
              </a:rPr>
              <a:t>Does anyone in your family have issues with their eyes? Not sure? Ask! Talking about eye health with your family can help all of you stay healthy.</a:t>
            </a:r>
            <a:endParaRPr/>
          </a:p>
          <a:p>
            <a:pPr marL="514350" marR="0" lvl="0" indent="-387350" algn="l" rtl="0">
              <a:lnSpc>
                <a:spcPct val="90000"/>
              </a:lnSpc>
              <a:spcBef>
                <a:spcPts val="1000"/>
              </a:spcBef>
              <a:spcAft>
                <a:spcPts val="0"/>
              </a:spcAft>
              <a:buClr>
                <a:srgbClr val="333333"/>
              </a:buClr>
              <a:buSzPts val="2000"/>
              <a:buFont typeface="Arial"/>
              <a:buNone/>
            </a:pPr>
            <a:endParaRPr sz="1600" b="0" i="0" u="none" strike="noStrike" cap="none">
              <a:solidFill>
                <a:srgbClr val="222222"/>
              </a:solidFill>
              <a:latin typeface="Century Gothic"/>
              <a:ea typeface="Century Gothic"/>
              <a:cs typeface="Century Gothic"/>
              <a:sym typeface="Century Gothic"/>
            </a:endParaRPr>
          </a:p>
          <a:p>
            <a:pPr marL="457200" marR="0" lvl="0" indent="-228600" algn="l" rtl="0">
              <a:lnSpc>
                <a:spcPct val="90000"/>
              </a:lnSpc>
              <a:spcBef>
                <a:spcPts val="1000"/>
              </a:spcBef>
              <a:spcAft>
                <a:spcPts val="0"/>
              </a:spcAft>
              <a:buClr>
                <a:srgbClr val="333333"/>
              </a:buClr>
              <a:buSzPts val="2000"/>
              <a:buFont typeface="Century Gothic"/>
              <a:buNone/>
            </a:pPr>
            <a:endParaRPr sz="1600" b="0" i="0" u="none" strike="noStrike" cap="none">
              <a:solidFill>
                <a:srgbClr val="333333"/>
              </a:solidFill>
              <a:latin typeface="Century Gothic"/>
              <a:ea typeface="Century Gothic"/>
              <a:cs typeface="Century Gothic"/>
              <a:sym typeface="Century Gothic"/>
            </a:endParaRPr>
          </a:p>
        </p:txBody>
      </p:sp>
      <p:pic>
        <p:nvPicPr>
          <p:cNvPr id="278" name="Google Shape;278;p11" descr="Sunglasses with solid fill"/>
          <p:cNvPicPr preferRelativeResize="0"/>
          <p:nvPr/>
        </p:nvPicPr>
        <p:blipFill rotWithShape="1">
          <a:blip r:embed="rId3">
            <a:alphaModFix/>
          </a:blip>
          <a:srcRect/>
          <a:stretch/>
        </p:blipFill>
        <p:spPr>
          <a:xfrm>
            <a:off x="519113" y="2420938"/>
            <a:ext cx="914400" cy="914400"/>
          </a:xfrm>
          <a:prstGeom prst="rect">
            <a:avLst/>
          </a:prstGeom>
          <a:noFill/>
          <a:ln>
            <a:noFill/>
          </a:ln>
        </p:spPr>
      </p:pic>
      <p:pic>
        <p:nvPicPr>
          <p:cNvPr id="279" name="Google Shape;279;p11" descr="No smoking outline"/>
          <p:cNvPicPr preferRelativeResize="0"/>
          <p:nvPr/>
        </p:nvPicPr>
        <p:blipFill rotWithShape="1">
          <a:blip r:embed="rId4">
            <a:alphaModFix/>
          </a:blip>
          <a:srcRect/>
          <a:stretch/>
        </p:blipFill>
        <p:spPr>
          <a:xfrm>
            <a:off x="519113" y="4529138"/>
            <a:ext cx="914400" cy="914400"/>
          </a:xfrm>
          <a:prstGeom prst="rect">
            <a:avLst/>
          </a:prstGeom>
          <a:noFill/>
          <a:ln>
            <a:noFill/>
          </a:ln>
        </p:spPr>
      </p:pic>
      <p:pic>
        <p:nvPicPr>
          <p:cNvPr id="280" name="Google Shape;280;p11" descr="Chat with solid fill"/>
          <p:cNvPicPr preferRelativeResize="0"/>
          <p:nvPr/>
        </p:nvPicPr>
        <p:blipFill rotWithShape="1">
          <a:blip r:embed="rId5">
            <a:alphaModFix/>
          </a:blip>
          <a:srcRect/>
          <a:stretch/>
        </p:blipFill>
        <p:spPr>
          <a:xfrm>
            <a:off x="519113" y="5572124"/>
            <a:ext cx="914400" cy="914400"/>
          </a:xfrm>
          <a:prstGeom prst="rect">
            <a:avLst/>
          </a:prstGeom>
          <a:noFill/>
          <a:ln>
            <a:noFill/>
          </a:ln>
        </p:spPr>
      </p:pic>
      <p:pic>
        <p:nvPicPr>
          <p:cNvPr id="281" name="Google Shape;281;p11" descr="Shield Tick outline"/>
          <p:cNvPicPr preferRelativeResize="0"/>
          <p:nvPr/>
        </p:nvPicPr>
        <p:blipFill rotWithShape="1">
          <a:blip r:embed="rId6">
            <a:alphaModFix/>
          </a:blip>
          <a:srcRect/>
          <a:stretch/>
        </p:blipFill>
        <p:spPr>
          <a:xfrm>
            <a:off x="557213" y="1355725"/>
            <a:ext cx="914400" cy="914400"/>
          </a:xfrm>
          <a:prstGeom prst="rect">
            <a:avLst/>
          </a:prstGeom>
          <a:noFill/>
          <a:ln>
            <a:noFill/>
          </a:ln>
        </p:spPr>
      </p:pic>
      <p:pic>
        <p:nvPicPr>
          <p:cNvPr id="282" name="Google Shape;282;p11" descr="Sleep Mask outline"/>
          <p:cNvPicPr preferRelativeResize="0"/>
          <p:nvPr/>
        </p:nvPicPr>
        <p:blipFill rotWithShape="1">
          <a:blip r:embed="rId7">
            <a:alphaModFix/>
          </a:blip>
          <a:srcRect/>
          <a:stretch/>
        </p:blipFill>
        <p:spPr>
          <a:xfrm>
            <a:off x="557213" y="3486152"/>
            <a:ext cx="914400" cy="914400"/>
          </a:xfrm>
          <a:prstGeom prst="rect">
            <a:avLst/>
          </a:prstGeom>
          <a:noFill/>
          <a:ln>
            <a:noFill/>
          </a:ln>
        </p:spPr>
      </p:pic>
      <p:sp>
        <p:nvSpPr>
          <p:cNvPr id="283" name="Google Shape;283;p11"/>
          <p:cNvSpPr txBox="1"/>
          <p:nvPr/>
        </p:nvSpPr>
        <p:spPr>
          <a:xfrm>
            <a:off x="519150" y="6416300"/>
            <a:ext cx="11153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i="1">
                <a:solidFill>
                  <a:schemeClr val="dk1"/>
                </a:solidFill>
              </a:rPr>
              <a:t>Transitions</a:t>
            </a:r>
            <a:r>
              <a:rPr lang="en-US" sz="800">
                <a:solidFill>
                  <a:schemeClr val="dk1"/>
                </a:solidFill>
              </a:rPr>
              <a:t> is a registered trademark,and  the </a:t>
            </a:r>
            <a:r>
              <a:rPr lang="en-US" sz="800" i="1">
                <a:solidFill>
                  <a:schemeClr val="dk1"/>
                </a:solidFill>
              </a:rPr>
              <a:t>Transitions</a:t>
            </a:r>
            <a:r>
              <a:rPr lang="en-US" sz="800">
                <a:solidFill>
                  <a:schemeClr val="dk1"/>
                </a:solidFill>
              </a:rPr>
              <a:t> logo is a trademark of Transitions Optical, Inc. used under license by Transitions Optical Limited. Photochromic performance is influenced by temperature, UV exposure and lens material. © 2022 Transitions Optical Limited.</a:t>
            </a:r>
            <a:endParaRPr sz="8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2"/>
          <p:cNvSpPr txBox="1">
            <a:spLocks noGrp="1"/>
          </p:cNvSpPr>
          <p:nvPr>
            <p:ph type="title"/>
          </p:nvPr>
        </p:nvSpPr>
        <p:spPr>
          <a:xfrm>
            <a:off x="414792" y="365125"/>
            <a:ext cx="1135370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LET’S TEST YOUR EYES WITH OPTICAL ILLUSIONS!</a:t>
            </a:r>
            <a:endParaRPr/>
          </a:p>
        </p:txBody>
      </p:sp>
      <p:pic>
        <p:nvPicPr>
          <p:cNvPr id="290" name="Google Shape;290;p12"/>
          <p:cNvPicPr preferRelativeResize="0"/>
          <p:nvPr/>
        </p:nvPicPr>
        <p:blipFill rotWithShape="1">
          <a:blip r:embed="rId3">
            <a:alphaModFix/>
          </a:blip>
          <a:srcRect/>
          <a:stretch/>
        </p:blipFill>
        <p:spPr>
          <a:xfrm>
            <a:off x="546099" y="1955122"/>
            <a:ext cx="4862239" cy="3156035"/>
          </a:xfrm>
          <a:prstGeom prst="rect">
            <a:avLst/>
          </a:prstGeom>
          <a:noFill/>
          <a:ln>
            <a:noFill/>
          </a:ln>
        </p:spPr>
      </p:pic>
      <p:sp>
        <p:nvSpPr>
          <p:cNvPr id="291" name="Google Shape;291;p12"/>
          <p:cNvSpPr txBox="1"/>
          <p:nvPr/>
        </p:nvSpPr>
        <p:spPr>
          <a:xfrm>
            <a:off x="905530" y="5371074"/>
            <a:ext cx="414337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62050"/>
                </a:solidFill>
                <a:latin typeface="Century Gothic"/>
                <a:ea typeface="Century Gothic"/>
                <a:cs typeface="Century Gothic"/>
                <a:sym typeface="Century Gothic"/>
              </a:rPr>
              <a:t>How many legs do I have? </a:t>
            </a:r>
            <a:endParaRPr/>
          </a:p>
        </p:txBody>
      </p:sp>
      <p:pic>
        <p:nvPicPr>
          <p:cNvPr id="292" name="Google Shape;292;p12" descr="A black and white logo&#10;&#10;Description automatically generated with low confidence"/>
          <p:cNvPicPr preferRelativeResize="0"/>
          <p:nvPr/>
        </p:nvPicPr>
        <p:blipFill rotWithShape="1">
          <a:blip r:embed="rId4">
            <a:alphaModFix/>
          </a:blip>
          <a:srcRect/>
          <a:stretch/>
        </p:blipFill>
        <p:spPr>
          <a:xfrm>
            <a:off x="5948362" y="2345689"/>
            <a:ext cx="5410200" cy="2374900"/>
          </a:xfrm>
          <a:prstGeom prst="rect">
            <a:avLst/>
          </a:prstGeom>
          <a:noFill/>
          <a:ln>
            <a:noFill/>
          </a:ln>
        </p:spPr>
      </p:pic>
      <p:sp>
        <p:nvSpPr>
          <p:cNvPr id="293" name="Google Shape;293;p12"/>
          <p:cNvSpPr txBox="1"/>
          <p:nvPr/>
        </p:nvSpPr>
        <p:spPr>
          <a:xfrm>
            <a:off x="6581774" y="5371074"/>
            <a:ext cx="414337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62050"/>
                </a:solidFill>
                <a:latin typeface="Arial"/>
                <a:ea typeface="Arial"/>
                <a:cs typeface="Arial"/>
                <a:sym typeface="Arial"/>
              </a:rPr>
              <a:t>What word do you see pictured here?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3" descr="Background pattern&#10;&#10;Description automatically generated"/>
          <p:cNvPicPr preferRelativeResize="0"/>
          <p:nvPr/>
        </p:nvPicPr>
        <p:blipFill rotWithShape="1">
          <a:blip r:embed="rId3">
            <a:alphaModFix/>
          </a:blip>
          <a:srcRect/>
          <a:stretch/>
        </p:blipFill>
        <p:spPr>
          <a:xfrm>
            <a:off x="242887" y="385426"/>
            <a:ext cx="6792769" cy="5038306"/>
          </a:xfrm>
          <a:prstGeom prst="rect">
            <a:avLst/>
          </a:prstGeom>
          <a:noFill/>
          <a:ln>
            <a:noFill/>
          </a:ln>
        </p:spPr>
      </p:pic>
      <p:pic>
        <p:nvPicPr>
          <p:cNvPr id="299" name="Google Shape;299;p13" descr="A picture containing honeycomb&#10;&#10;Description automatically generated"/>
          <p:cNvPicPr preferRelativeResize="0"/>
          <p:nvPr/>
        </p:nvPicPr>
        <p:blipFill rotWithShape="1">
          <a:blip r:embed="rId4">
            <a:alphaModFix/>
          </a:blip>
          <a:srcRect/>
          <a:stretch/>
        </p:blipFill>
        <p:spPr>
          <a:xfrm rot="-5400000">
            <a:off x="6877982" y="543101"/>
            <a:ext cx="5038305" cy="4722956"/>
          </a:xfrm>
          <a:prstGeom prst="rect">
            <a:avLst/>
          </a:prstGeom>
          <a:noFill/>
          <a:ln>
            <a:noFill/>
          </a:ln>
        </p:spPr>
      </p:pic>
      <p:sp>
        <p:nvSpPr>
          <p:cNvPr id="300" name="Google Shape;300;p13"/>
          <p:cNvSpPr txBox="1"/>
          <p:nvPr/>
        </p:nvSpPr>
        <p:spPr>
          <a:xfrm>
            <a:off x="1469231" y="5822084"/>
            <a:ext cx="925353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62050"/>
                </a:solidFill>
                <a:latin typeface="Century Gothic"/>
                <a:ea typeface="Century Gothic"/>
                <a:cs typeface="Century Gothic"/>
                <a:sym typeface="Century Gothic"/>
              </a:rPr>
              <a:t>Your eyes are making these images move – they’re not animations! To test this, stare at one spot in each picture for a few seconds and everything will stop moving</a:t>
            </a:r>
            <a:endParaRPr sz="1400" b="1" i="0" u="none" strike="noStrike" cap="none">
              <a:solidFill>
                <a:srgbClr val="06205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14" descr="Background pattern&#10;&#10;Description automatically generated"/>
          <p:cNvPicPr preferRelativeResize="0"/>
          <p:nvPr/>
        </p:nvPicPr>
        <p:blipFill rotWithShape="1">
          <a:blip r:embed="rId3">
            <a:alphaModFix/>
          </a:blip>
          <a:srcRect/>
          <a:stretch/>
        </p:blipFill>
        <p:spPr>
          <a:xfrm>
            <a:off x="1860550" y="895128"/>
            <a:ext cx="8470900" cy="4203700"/>
          </a:xfrm>
          <a:prstGeom prst="rect">
            <a:avLst/>
          </a:prstGeom>
          <a:noFill/>
          <a:ln>
            <a:noFill/>
          </a:ln>
        </p:spPr>
      </p:pic>
      <p:sp>
        <p:nvSpPr>
          <p:cNvPr id="307" name="Google Shape;307;p14"/>
          <p:cNvSpPr txBox="1"/>
          <p:nvPr/>
        </p:nvSpPr>
        <p:spPr>
          <a:xfrm>
            <a:off x="3014868" y="5515495"/>
            <a:ext cx="616226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62050"/>
                </a:solidFill>
                <a:latin typeface="Century Gothic"/>
                <a:ea typeface="Century Gothic"/>
                <a:cs typeface="Century Gothic"/>
                <a:sym typeface="Century Gothic"/>
              </a:rPr>
              <a:t>When you look at this image, what color are the left and right hearts?</a:t>
            </a:r>
            <a:endParaRPr sz="1400" b="1" i="0" u="none" strike="noStrike" cap="none">
              <a:solidFill>
                <a:srgbClr val="06205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5" descr="A dog wearing glasses&#10;&#10;Description automatically generated with medium confidence"/>
          <p:cNvPicPr preferRelativeResize="0"/>
          <p:nvPr/>
        </p:nvPicPr>
        <p:blipFill rotWithShape="1">
          <a:blip r:embed="rId3">
            <a:alphaModFix amt="50000"/>
          </a:blip>
          <a:srcRect r="-1"/>
          <a:stretch/>
        </p:blipFill>
        <p:spPr>
          <a:xfrm>
            <a:off x="20" y="1"/>
            <a:ext cx="12191980" cy="6857999"/>
          </a:xfrm>
          <a:prstGeom prst="rect">
            <a:avLst/>
          </a:prstGeom>
          <a:noFill/>
          <a:ln>
            <a:noFill/>
          </a:ln>
        </p:spPr>
      </p:pic>
      <p:sp>
        <p:nvSpPr>
          <p:cNvPr id="313" name="Google Shape;313;p15"/>
          <p:cNvSpPr txBox="1">
            <a:spLocks noGrp="1"/>
          </p:cNvSpPr>
          <p:nvPr>
            <p:ph type="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3200"/>
              <a:buNone/>
            </a:pPr>
            <a:r>
              <a:rPr lang="en-US" sz="6000">
                <a:solidFill>
                  <a:schemeClr val="dk1"/>
                </a:solidFill>
              </a:rPr>
              <a:t>Any Questions?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4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6"/>
          <p:cNvSpPr txBox="1">
            <a:spLocks noGrp="1"/>
          </p:cNvSpPr>
          <p:nvPr>
            <p:ph type="title"/>
          </p:nvPr>
        </p:nvSpPr>
        <p:spPr>
          <a:xfrm>
            <a:off x="961190" y="4162437"/>
            <a:ext cx="10269600" cy="1325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4800"/>
              <a:t>THANK YOU!</a:t>
            </a:r>
            <a:endParaRPr sz="4800"/>
          </a:p>
        </p:txBody>
      </p:sp>
      <p:sp>
        <p:nvSpPr>
          <p:cNvPr id="320" name="Google Shape;320;p16"/>
          <p:cNvSpPr txBox="1">
            <a:spLocks noGrp="1"/>
          </p:cNvSpPr>
          <p:nvPr>
            <p:ph type="title"/>
          </p:nvPr>
        </p:nvSpPr>
        <p:spPr>
          <a:xfrm>
            <a:off x="2187450" y="1168300"/>
            <a:ext cx="7817100" cy="2859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990"/>
              <a:buNone/>
            </a:pPr>
            <a:r>
              <a:rPr lang="en-US" sz="4920" b="1"/>
              <a:t>CAN YOU SEE YOURSELF AS AN EYECARE PROFESSIONAL IN THE FUTURE?</a:t>
            </a:r>
            <a:endParaRPr sz="492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a:spLocks noGrp="1"/>
          </p:cNvSpPr>
          <p:nvPr>
            <p:ph type="pic" idx="2"/>
          </p:nvPr>
        </p:nvSpPr>
        <p:spPr>
          <a:xfrm>
            <a:off x="413521" y="1697491"/>
            <a:ext cx="3920355" cy="4603200"/>
          </a:xfrm>
          <a:prstGeom prst="rect">
            <a:avLst/>
          </a:prstGeom>
          <a:noFill/>
          <a:ln>
            <a:noFill/>
          </a:ln>
        </p:spPr>
      </p:sp>
      <p:sp>
        <p:nvSpPr>
          <p:cNvPr id="143" name="Google Shape;143;p2"/>
          <p:cNvSpPr txBox="1">
            <a:spLocks noGrp="1"/>
          </p:cNvSpPr>
          <p:nvPr>
            <p:ph type="body" idx="1"/>
          </p:nvPr>
        </p:nvSpPr>
        <p:spPr>
          <a:xfrm>
            <a:off x="4722725" y="1719717"/>
            <a:ext cx="7061200" cy="4603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600"/>
              <a:buNone/>
            </a:pPr>
            <a:r>
              <a:rPr lang="en-US" b="1"/>
              <a:t>Name and Title</a:t>
            </a:r>
            <a:endParaRPr/>
          </a:p>
          <a:p>
            <a:pPr marL="0" lvl="0" indent="0" algn="l" rtl="0">
              <a:lnSpc>
                <a:spcPct val="90000"/>
              </a:lnSpc>
              <a:spcBef>
                <a:spcPts val="1000"/>
              </a:spcBef>
              <a:spcAft>
                <a:spcPts val="0"/>
              </a:spcAft>
              <a:buSzPts val="1600"/>
              <a:buNone/>
            </a:pPr>
            <a:r>
              <a:rPr lang="en-US"/>
              <a:t>Include information about yourself here…</a:t>
            </a:r>
            <a:endParaRPr/>
          </a:p>
          <a:p>
            <a:pPr marL="0" lvl="0" indent="0" algn="l" rtl="0">
              <a:lnSpc>
                <a:spcPct val="90000"/>
              </a:lnSpc>
              <a:spcBef>
                <a:spcPts val="1000"/>
              </a:spcBef>
              <a:spcAft>
                <a:spcPts val="0"/>
              </a:spcAft>
              <a:buSzPts val="1600"/>
              <a:buNone/>
            </a:pPr>
            <a:endParaRPr/>
          </a:p>
          <a:p>
            <a:pPr marL="0" lvl="0" indent="0" algn="l" rtl="0">
              <a:lnSpc>
                <a:spcPct val="90000"/>
              </a:lnSpc>
              <a:spcBef>
                <a:spcPts val="1000"/>
              </a:spcBef>
              <a:spcAft>
                <a:spcPts val="0"/>
              </a:spcAft>
              <a:buSzPts val="1600"/>
              <a:buNone/>
            </a:pPr>
            <a:r>
              <a:rPr lang="en-US"/>
              <a:t>(consider sharing a personable, relatable story of what makes you memorable. For example: a detailed story of a time where you helped a patient during a difficult moment like feeling nervous or anxious during the eye exam. Or styling a child patient in eyewear they loved even though when they found out they needed eyeglasses they were distraught. The child left happy because now they can see and "be seen" with gorgeous glasses that suits them.)</a:t>
            </a:r>
            <a:endParaRPr/>
          </a:p>
        </p:txBody>
      </p:sp>
      <p:sp>
        <p:nvSpPr>
          <p:cNvPr id="144" name="Google Shape;144;p2"/>
          <p:cNvSpPr txBox="1">
            <a:spLocks noGrp="1"/>
          </p:cNvSpPr>
          <p:nvPr>
            <p:ph type="title"/>
          </p:nvPr>
        </p:nvSpPr>
        <p:spPr>
          <a:xfrm>
            <a:off x="414792" y="365125"/>
            <a:ext cx="11353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en-US"/>
              <a:t>INTRODUCING MYSELF…</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
          <p:cNvSpPr txBox="1">
            <a:spLocks noGrp="1"/>
          </p:cNvSpPr>
          <p:nvPr>
            <p:ph type="title"/>
          </p:nvPr>
        </p:nvSpPr>
        <p:spPr>
          <a:xfrm>
            <a:off x="414792" y="365126"/>
            <a:ext cx="11353707" cy="4582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33333"/>
              </a:buClr>
              <a:buSzPct val="111111"/>
              <a:buFont typeface="Century Gothic"/>
              <a:buNone/>
            </a:pPr>
            <a:r>
              <a:rPr lang="en-US" i="0">
                <a:solidFill>
                  <a:schemeClr val="dk1"/>
                </a:solidFill>
                <a:latin typeface="Century Gothic"/>
                <a:ea typeface="Century Gothic"/>
                <a:cs typeface="Century Gothic"/>
                <a:sym typeface="Century Gothic"/>
              </a:rPr>
              <a:t>THE THREE O’S OF EYES </a:t>
            </a:r>
            <a:endParaRPr>
              <a:solidFill>
                <a:schemeClr val="dk1"/>
              </a:solidFill>
              <a:latin typeface="Century Gothic"/>
              <a:ea typeface="Century Gothic"/>
              <a:cs typeface="Century Gothic"/>
              <a:sym typeface="Century Gothic"/>
            </a:endParaRPr>
          </a:p>
        </p:txBody>
      </p:sp>
      <p:sp>
        <p:nvSpPr>
          <p:cNvPr id="151" name="Google Shape;151;p3"/>
          <p:cNvSpPr txBox="1"/>
          <p:nvPr/>
        </p:nvSpPr>
        <p:spPr>
          <a:xfrm>
            <a:off x="294511" y="4767539"/>
            <a:ext cx="35259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accent4"/>
                </a:solidFill>
                <a:latin typeface="Century Gothic"/>
                <a:ea typeface="Century Gothic"/>
                <a:cs typeface="Century Gothic"/>
                <a:sym typeface="Century Gothic"/>
              </a:rPr>
              <a:t>Optician</a:t>
            </a:r>
            <a:r>
              <a:rPr lang="en-US" sz="2000" b="1" i="0" u="none" strike="noStrike" cap="none">
                <a:solidFill>
                  <a:srgbClr val="92D050"/>
                </a:solidFill>
                <a:latin typeface="Century Gothic"/>
                <a:ea typeface="Century Gothic"/>
                <a:cs typeface="Century Gothic"/>
                <a:sym typeface="Century Gothic"/>
              </a:rPr>
              <a:t> </a:t>
            </a:r>
            <a:endParaRPr/>
          </a:p>
          <a:p>
            <a:pPr marL="0" marR="0" lvl="0" indent="0" algn="l" rtl="0">
              <a:lnSpc>
                <a:spcPct val="100000"/>
              </a:lnSpc>
              <a:spcBef>
                <a:spcPts val="0"/>
              </a:spcBef>
              <a:spcAft>
                <a:spcPts val="0"/>
              </a:spcAft>
              <a:buNone/>
            </a:pPr>
            <a:r>
              <a:rPr lang="en-US" sz="2000" b="0" i="0" u="none" strike="noStrike" cap="none">
                <a:solidFill>
                  <a:srgbClr val="062050"/>
                </a:solidFill>
                <a:latin typeface="Century Gothic"/>
                <a:ea typeface="Century Gothic"/>
                <a:cs typeface="Century Gothic"/>
                <a:sym typeface="Century Gothic"/>
              </a:rPr>
              <a:t>An eyecare professional who designs and fits eyewear based on the optometrist’s eye exam and prescription. </a:t>
            </a:r>
            <a:endParaRPr/>
          </a:p>
        </p:txBody>
      </p:sp>
      <p:sp>
        <p:nvSpPr>
          <p:cNvPr id="152" name="Google Shape;152;p3"/>
          <p:cNvSpPr txBox="1"/>
          <p:nvPr/>
        </p:nvSpPr>
        <p:spPr>
          <a:xfrm>
            <a:off x="4277742" y="4767539"/>
            <a:ext cx="3429100"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accent4"/>
                </a:solidFill>
                <a:latin typeface="Century Gothic"/>
                <a:ea typeface="Century Gothic"/>
                <a:cs typeface="Century Gothic"/>
                <a:sym typeface="Century Gothic"/>
              </a:rPr>
              <a:t>Optometrist </a:t>
            </a:r>
            <a:endParaRPr/>
          </a:p>
          <a:p>
            <a:pPr marL="0" marR="0" lvl="0" indent="0" algn="l" rtl="0">
              <a:lnSpc>
                <a:spcPct val="100000"/>
              </a:lnSpc>
              <a:spcBef>
                <a:spcPts val="0"/>
              </a:spcBef>
              <a:spcAft>
                <a:spcPts val="0"/>
              </a:spcAft>
              <a:buNone/>
            </a:pPr>
            <a:r>
              <a:rPr lang="en-US" sz="2000" b="0" i="0" u="none" strike="noStrike" cap="none">
                <a:solidFill>
                  <a:srgbClr val="062050"/>
                </a:solidFill>
                <a:latin typeface="Century Gothic"/>
                <a:ea typeface="Century Gothic"/>
                <a:cs typeface="Century Gothic"/>
                <a:sym typeface="Century Gothic"/>
              </a:rPr>
              <a:t>Primary eye care doctors who examine, diagnose, and treat patients' eyes. </a:t>
            </a:r>
            <a:endParaRPr/>
          </a:p>
        </p:txBody>
      </p:sp>
      <p:sp>
        <p:nvSpPr>
          <p:cNvPr id="153" name="Google Shape;153;p3"/>
          <p:cNvSpPr txBox="1"/>
          <p:nvPr/>
        </p:nvSpPr>
        <p:spPr>
          <a:xfrm>
            <a:off x="8214492" y="4767539"/>
            <a:ext cx="3763800"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accent4"/>
                </a:solidFill>
                <a:latin typeface="Century Gothic"/>
                <a:ea typeface="Century Gothic"/>
                <a:cs typeface="Century Gothic"/>
                <a:sym typeface="Century Gothic"/>
              </a:rPr>
              <a:t>Ophthalmologist </a:t>
            </a:r>
            <a:endParaRPr/>
          </a:p>
          <a:p>
            <a:pPr marL="0" marR="0" lvl="0" indent="0" algn="l" rtl="0">
              <a:lnSpc>
                <a:spcPct val="100000"/>
              </a:lnSpc>
              <a:spcBef>
                <a:spcPts val="0"/>
              </a:spcBef>
              <a:spcAft>
                <a:spcPts val="0"/>
              </a:spcAft>
              <a:buNone/>
            </a:pPr>
            <a:r>
              <a:rPr lang="en-US" sz="2000" b="0" i="0" u="none" strike="noStrike" cap="none">
                <a:solidFill>
                  <a:srgbClr val="062050"/>
                </a:solidFill>
                <a:latin typeface="Century Gothic"/>
                <a:ea typeface="Century Gothic"/>
                <a:cs typeface="Century Gothic"/>
                <a:sym typeface="Century Gothic"/>
              </a:rPr>
              <a:t>Eye doctors who perform medical and surgical treatments for eye conditions.</a:t>
            </a:r>
            <a:endParaRPr/>
          </a:p>
        </p:txBody>
      </p:sp>
      <p:sp>
        <p:nvSpPr>
          <p:cNvPr id="154" name="Google Shape;154;p3"/>
          <p:cNvSpPr/>
          <p:nvPr/>
        </p:nvSpPr>
        <p:spPr>
          <a:xfrm>
            <a:off x="7200296" y="0"/>
            <a:ext cx="4991704" cy="497682"/>
          </a:xfrm>
          <a:prstGeom prst="rect">
            <a:avLst/>
          </a:prstGeom>
          <a:solidFill>
            <a:srgbClr val="FFFF00"/>
          </a:solidFill>
          <a:ln w="25400" cap="flat" cmpd="sng">
            <a:solidFill>
              <a:srgbClr val="2539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latin typeface="Arial"/>
                <a:ea typeface="Arial"/>
                <a:cs typeface="Arial"/>
                <a:sym typeface="Arial"/>
              </a:rPr>
              <a:t>Meeting host to have an arrow point to which one they are</a:t>
            </a:r>
            <a:endParaRPr/>
          </a:p>
        </p:txBody>
      </p:sp>
      <p:pic>
        <p:nvPicPr>
          <p:cNvPr id="155" name="Google Shape;155;p3"/>
          <p:cNvPicPr preferRelativeResize="0"/>
          <p:nvPr/>
        </p:nvPicPr>
        <p:blipFill rotWithShape="1">
          <a:blip r:embed="rId3">
            <a:alphaModFix/>
          </a:blip>
          <a:srcRect l="7677" t="1574" r="29031" b="7391"/>
          <a:stretch/>
        </p:blipFill>
        <p:spPr>
          <a:xfrm>
            <a:off x="7986100" y="851675"/>
            <a:ext cx="3797925" cy="3659225"/>
          </a:xfrm>
          <a:prstGeom prst="rect">
            <a:avLst/>
          </a:prstGeom>
          <a:noFill/>
          <a:ln>
            <a:noFill/>
          </a:ln>
        </p:spPr>
      </p:pic>
      <p:pic>
        <p:nvPicPr>
          <p:cNvPr id="156" name="Google Shape;156;p3"/>
          <p:cNvPicPr preferRelativeResize="0"/>
          <p:nvPr/>
        </p:nvPicPr>
        <p:blipFill rotWithShape="1">
          <a:blip r:embed="rId4">
            <a:alphaModFix/>
          </a:blip>
          <a:srcRect l="20845" t="6906" r="16872" b="7403"/>
          <a:stretch/>
        </p:blipFill>
        <p:spPr>
          <a:xfrm>
            <a:off x="3998500" y="851675"/>
            <a:ext cx="3987599" cy="3659225"/>
          </a:xfrm>
          <a:prstGeom prst="rect">
            <a:avLst/>
          </a:prstGeom>
          <a:noFill/>
          <a:ln>
            <a:noFill/>
          </a:ln>
        </p:spPr>
      </p:pic>
      <p:pic>
        <p:nvPicPr>
          <p:cNvPr id="157" name="Google Shape;157;p3"/>
          <p:cNvPicPr preferRelativeResize="0"/>
          <p:nvPr/>
        </p:nvPicPr>
        <p:blipFill rotWithShape="1">
          <a:blip r:embed="rId5">
            <a:alphaModFix/>
          </a:blip>
          <a:srcRect l="16500" r="3824" b="773"/>
          <a:stretch/>
        </p:blipFill>
        <p:spPr>
          <a:xfrm>
            <a:off x="338125" y="865850"/>
            <a:ext cx="3660375" cy="3630901"/>
          </a:xfrm>
          <a:prstGeom prst="rect">
            <a:avLst/>
          </a:prstGeom>
          <a:noFill/>
          <a:ln>
            <a:noFill/>
          </a:ln>
        </p:spPr>
      </p:pic>
      <p:cxnSp>
        <p:nvCxnSpPr>
          <p:cNvPr id="158" name="Google Shape;158;p3"/>
          <p:cNvCxnSpPr/>
          <p:nvPr/>
        </p:nvCxnSpPr>
        <p:spPr>
          <a:xfrm>
            <a:off x="3998491" y="879991"/>
            <a:ext cx="0" cy="5703430"/>
          </a:xfrm>
          <a:prstGeom prst="straightConnector1">
            <a:avLst/>
          </a:prstGeom>
          <a:noFill/>
          <a:ln w="57150" cap="flat" cmpd="sng">
            <a:solidFill>
              <a:srgbClr val="062050"/>
            </a:solidFill>
            <a:prstDash val="solid"/>
            <a:round/>
            <a:headEnd type="none" w="sm" len="sm"/>
            <a:tailEnd type="none" w="sm" len="sm"/>
          </a:ln>
        </p:spPr>
      </p:cxnSp>
      <p:cxnSp>
        <p:nvCxnSpPr>
          <p:cNvPr id="159" name="Google Shape;159;p3"/>
          <p:cNvCxnSpPr/>
          <p:nvPr/>
        </p:nvCxnSpPr>
        <p:spPr>
          <a:xfrm>
            <a:off x="7986094" y="879991"/>
            <a:ext cx="0" cy="5703430"/>
          </a:xfrm>
          <a:prstGeom prst="straightConnector1">
            <a:avLst/>
          </a:prstGeom>
          <a:noFill/>
          <a:ln w="57150" cap="flat" cmpd="sng">
            <a:solidFill>
              <a:srgbClr val="062050"/>
            </a:solidFill>
            <a:prstDash val="solid"/>
            <a:round/>
            <a:headEnd type="none" w="sm" len="sm"/>
            <a:tailEnd type="none" w="sm" len="sm"/>
          </a:ln>
        </p:spPr>
      </p:cxnSp>
      <p:cxnSp>
        <p:nvCxnSpPr>
          <p:cNvPr id="160" name="Google Shape;160;p3"/>
          <p:cNvCxnSpPr/>
          <p:nvPr/>
        </p:nvCxnSpPr>
        <p:spPr>
          <a:xfrm>
            <a:off x="-367650" y="4496575"/>
            <a:ext cx="12768600" cy="56400"/>
          </a:xfrm>
          <a:prstGeom prst="straightConnector1">
            <a:avLst/>
          </a:prstGeom>
          <a:noFill/>
          <a:ln w="57150" cap="flat" cmpd="sng">
            <a:solidFill>
              <a:srgbClr val="062050"/>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4" descr="A picture containing indoor&#10;&#10;Description automatically generated"/>
          <p:cNvPicPr preferRelativeResize="0">
            <a:picLocks noGrp="1"/>
          </p:cNvPicPr>
          <p:nvPr>
            <p:ph type="pic" idx="2"/>
          </p:nvPr>
        </p:nvPicPr>
        <p:blipFill rotWithShape="1">
          <a:blip r:embed="rId3">
            <a:alphaModFix/>
          </a:blip>
          <a:srcRect/>
          <a:stretch/>
        </p:blipFill>
        <p:spPr>
          <a:xfrm>
            <a:off x="6096000" y="365124"/>
            <a:ext cx="5688013" cy="5797551"/>
          </a:xfrm>
          <a:prstGeom prst="rect">
            <a:avLst/>
          </a:prstGeom>
          <a:noFill/>
          <a:ln>
            <a:noFill/>
          </a:ln>
        </p:spPr>
      </p:pic>
      <p:sp>
        <p:nvSpPr>
          <p:cNvPr id="167" name="Google Shape;167;p4"/>
          <p:cNvSpPr txBox="1">
            <a:spLocks noGrp="1"/>
          </p:cNvSpPr>
          <p:nvPr>
            <p:ph type="body" idx="3"/>
          </p:nvPr>
        </p:nvSpPr>
        <p:spPr>
          <a:xfrm>
            <a:off x="414337" y="1690688"/>
            <a:ext cx="5476889" cy="447198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333333"/>
              </a:buClr>
              <a:buSzPts val="1600"/>
              <a:buNone/>
            </a:pPr>
            <a:r>
              <a:rPr lang="en-US"/>
              <a:t>Opticians are technicians trained to fit eyeglass lenses and frames, and contact lenses to correct vision problems. </a:t>
            </a:r>
            <a:endParaRPr/>
          </a:p>
          <a:p>
            <a:pPr marL="457200" lvl="0" indent="-228600" algn="l" rtl="0">
              <a:lnSpc>
                <a:spcPct val="90000"/>
              </a:lnSpc>
              <a:spcBef>
                <a:spcPts val="1000"/>
              </a:spcBef>
              <a:spcAft>
                <a:spcPts val="0"/>
              </a:spcAft>
              <a:buClr>
                <a:srgbClr val="333333"/>
              </a:buClr>
              <a:buSzPts val="1600"/>
              <a:buNone/>
            </a:pPr>
            <a:endParaRPr/>
          </a:p>
          <a:p>
            <a:pPr marL="457200" lvl="0" indent="-228600" algn="l" rtl="0">
              <a:lnSpc>
                <a:spcPct val="90000"/>
              </a:lnSpc>
              <a:spcBef>
                <a:spcPts val="1000"/>
              </a:spcBef>
              <a:spcAft>
                <a:spcPts val="0"/>
              </a:spcAft>
              <a:buClr>
                <a:srgbClr val="333333"/>
              </a:buClr>
              <a:buSzPts val="1600"/>
              <a:buNone/>
            </a:pPr>
            <a:r>
              <a:rPr lang="en-US"/>
              <a:t>We help you see clearly and look good!</a:t>
            </a:r>
            <a:endParaRPr/>
          </a:p>
          <a:p>
            <a:pPr marL="457200" lvl="0" indent="-228600" algn="l" rtl="0">
              <a:lnSpc>
                <a:spcPct val="90000"/>
              </a:lnSpc>
              <a:spcBef>
                <a:spcPts val="1000"/>
              </a:spcBef>
              <a:spcAft>
                <a:spcPts val="0"/>
              </a:spcAft>
              <a:buClr>
                <a:srgbClr val="333333"/>
              </a:buClr>
              <a:buSzPts val="1600"/>
              <a:buNone/>
            </a:pPr>
            <a:endParaRPr/>
          </a:p>
          <a:p>
            <a:pPr marL="457200" lvl="0" indent="-228600" algn="l" rtl="0">
              <a:lnSpc>
                <a:spcPct val="90000"/>
              </a:lnSpc>
              <a:spcBef>
                <a:spcPts val="1000"/>
              </a:spcBef>
              <a:spcAft>
                <a:spcPts val="0"/>
              </a:spcAft>
              <a:buClr>
                <a:srgbClr val="333333"/>
              </a:buClr>
              <a:buSzPts val="1600"/>
              <a:buNone/>
            </a:pPr>
            <a:r>
              <a:rPr lang="en-US"/>
              <a:t>A career as an optician requires 0-4 years of schooling.</a:t>
            </a:r>
            <a:endParaRPr/>
          </a:p>
          <a:p>
            <a:pPr marL="457200" lvl="0" indent="-228600" algn="l" rtl="0">
              <a:lnSpc>
                <a:spcPct val="90000"/>
              </a:lnSpc>
              <a:spcBef>
                <a:spcPts val="1000"/>
              </a:spcBef>
              <a:spcAft>
                <a:spcPts val="0"/>
              </a:spcAft>
              <a:buClr>
                <a:srgbClr val="333333"/>
              </a:buClr>
              <a:buSzPts val="1600"/>
              <a:buNone/>
            </a:pPr>
            <a:endParaRPr/>
          </a:p>
          <a:p>
            <a:pPr marL="457200" lvl="0" indent="-228600" algn="l" rtl="0">
              <a:lnSpc>
                <a:spcPct val="90000"/>
              </a:lnSpc>
              <a:spcBef>
                <a:spcPts val="1000"/>
              </a:spcBef>
              <a:spcAft>
                <a:spcPts val="0"/>
              </a:spcAft>
              <a:buClr>
                <a:srgbClr val="333333"/>
              </a:buClr>
              <a:buSzPts val="1600"/>
              <a:buNone/>
            </a:pPr>
            <a:endParaRPr/>
          </a:p>
        </p:txBody>
      </p:sp>
      <p:sp>
        <p:nvSpPr>
          <p:cNvPr id="168" name="Google Shape;168;p4"/>
          <p:cNvSpPr txBox="1">
            <a:spLocks noGrp="1"/>
          </p:cNvSpPr>
          <p:nvPr>
            <p:ph type="title"/>
          </p:nvPr>
        </p:nvSpPr>
        <p:spPr>
          <a:xfrm>
            <a:off x="417244" y="365125"/>
            <a:ext cx="547398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MY JOB AS AN OPTICIAN</a:t>
            </a:r>
            <a:endParaRPr/>
          </a:p>
        </p:txBody>
      </p:sp>
      <p:sp>
        <p:nvSpPr>
          <p:cNvPr id="169" name="Google Shape;169;p4"/>
          <p:cNvSpPr/>
          <p:nvPr/>
        </p:nvSpPr>
        <p:spPr>
          <a:xfrm>
            <a:off x="7200296" y="0"/>
            <a:ext cx="4991700" cy="497700"/>
          </a:xfrm>
          <a:prstGeom prst="rect">
            <a:avLst/>
          </a:prstGeom>
          <a:solidFill>
            <a:srgbClr val="FFFF00"/>
          </a:solidFill>
          <a:ln w="25400" cap="flat" cmpd="sng">
            <a:solidFill>
              <a:srgbClr val="2539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chemeClr val="dk1"/>
                </a:solidFill>
              </a:rPr>
              <a:t>Use the slide that applies to your profession and hide the others.</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5"/>
          <p:cNvPicPr preferRelativeResize="0">
            <a:picLocks noGrp="1"/>
          </p:cNvPicPr>
          <p:nvPr>
            <p:ph type="pic" idx="2"/>
          </p:nvPr>
        </p:nvPicPr>
        <p:blipFill rotWithShape="1">
          <a:blip r:embed="rId3">
            <a:alphaModFix/>
          </a:blip>
          <a:srcRect/>
          <a:stretch/>
        </p:blipFill>
        <p:spPr>
          <a:xfrm>
            <a:off x="6300776" y="365124"/>
            <a:ext cx="5483237" cy="5797551"/>
          </a:xfrm>
          <a:prstGeom prst="rect">
            <a:avLst/>
          </a:prstGeom>
          <a:noFill/>
          <a:ln>
            <a:noFill/>
          </a:ln>
        </p:spPr>
      </p:pic>
      <p:sp>
        <p:nvSpPr>
          <p:cNvPr id="176" name="Google Shape;176;p5"/>
          <p:cNvSpPr txBox="1">
            <a:spLocks noGrp="1"/>
          </p:cNvSpPr>
          <p:nvPr>
            <p:ph type="body" idx="3"/>
          </p:nvPr>
        </p:nvSpPr>
        <p:spPr>
          <a:xfrm>
            <a:off x="414337" y="1690688"/>
            <a:ext cx="5476889" cy="447198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333333"/>
              </a:buClr>
              <a:buSzPts val="1600"/>
              <a:buNone/>
            </a:pPr>
            <a:r>
              <a:rPr lang="en-US"/>
              <a:t>Optometrists provide vision care. They diagnose and treat vision problems and eye diseases. Optometrists prescribe eyeglasses, contact lenses and vision therapy. They help care for patients after some types of eye surgery. Optometrists usually work with people of all ages. Some may specialize in groups, such as children.</a:t>
            </a:r>
            <a:endParaRPr/>
          </a:p>
          <a:p>
            <a:pPr marL="457200" lvl="0" indent="-228600" algn="l" rtl="0">
              <a:lnSpc>
                <a:spcPct val="90000"/>
              </a:lnSpc>
              <a:spcBef>
                <a:spcPts val="1000"/>
              </a:spcBef>
              <a:spcAft>
                <a:spcPts val="0"/>
              </a:spcAft>
              <a:buClr>
                <a:srgbClr val="333333"/>
              </a:buClr>
              <a:buSzPts val="1600"/>
              <a:buNone/>
            </a:pPr>
            <a:endParaRPr/>
          </a:p>
          <a:p>
            <a:pPr marL="457200" lvl="0" indent="-228600" algn="l" rtl="0">
              <a:lnSpc>
                <a:spcPct val="90000"/>
              </a:lnSpc>
              <a:spcBef>
                <a:spcPts val="1000"/>
              </a:spcBef>
              <a:spcAft>
                <a:spcPts val="0"/>
              </a:spcAft>
              <a:buClr>
                <a:srgbClr val="333333"/>
              </a:buClr>
              <a:buSzPts val="1600"/>
              <a:buNone/>
            </a:pPr>
            <a:r>
              <a:rPr lang="en-US"/>
              <a:t>A career as an optometrist requires 8 years of schooling.</a:t>
            </a:r>
            <a:endParaRPr/>
          </a:p>
          <a:p>
            <a:pPr marL="457200" lvl="0" indent="-228600" algn="l" rtl="0">
              <a:lnSpc>
                <a:spcPct val="90000"/>
              </a:lnSpc>
              <a:spcBef>
                <a:spcPts val="1000"/>
              </a:spcBef>
              <a:spcAft>
                <a:spcPts val="0"/>
              </a:spcAft>
              <a:buClr>
                <a:srgbClr val="333333"/>
              </a:buClr>
              <a:buSzPts val="1600"/>
              <a:buNone/>
            </a:pPr>
            <a:endParaRPr/>
          </a:p>
        </p:txBody>
      </p:sp>
      <p:sp>
        <p:nvSpPr>
          <p:cNvPr id="177" name="Google Shape;177;p5"/>
          <p:cNvSpPr txBox="1">
            <a:spLocks noGrp="1"/>
          </p:cNvSpPr>
          <p:nvPr>
            <p:ph type="title"/>
          </p:nvPr>
        </p:nvSpPr>
        <p:spPr>
          <a:xfrm>
            <a:off x="417243" y="365125"/>
            <a:ext cx="577254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MY JOB AS AN OPTOMETRIST</a:t>
            </a:r>
            <a:endParaRPr/>
          </a:p>
        </p:txBody>
      </p:sp>
      <p:sp>
        <p:nvSpPr>
          <p:cNvPr id="178" name="Google Shape;178;p5"/>
          <p:cNvSpPr/>
          <p:nvPr/>
        </p:nvSpPr>
        <p:spPr>
          <a:xfrm>
            <a:off x="7200296" y="0"/>
            <a:ext cx="4991700" cy="497700"/>
          </a:xfrm>
          <a:prstGeom prst="rect">
            <a:avLst/>
          </a:prstGeom>
          <a:solidFill>
            <a:srgbClr val="FFFF00"/>
          </a:solidFill>
          <a:ln w="25400" cap="flat" cmpd="sng">
            <a:solidFill>
              <a:srgbClr val="25391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a:solidFill>
                  <a:schemeClr val="dk1"/>
                </a:solidFill>
              </a:rPr>
              <a:t>Use the slide that applies to your profession and hide the others.</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6"/>
          <p:cNvPicPr preferRelativeResize="0">
            <a:picLocks noGrp="1"/>
          </p:cNvPicPr>
          <p:nvPr>
            <p:ph type="pic" idx="2"/>
          </p:nvPr>
        </p:nvPicPr>
        <p:blipFill rotWithShape="1">
          <a:blip r:embed="rId3">
            <a:alphaModFix/>
          </a:blip>
          <a:srcRect/>
          <a:stretch/>
        </p:blipFill>
        <p:spPr>
          <a:xfrm>
            <a:off x="6300776" y="365124"/>
            <a:ext cx="5483237" cy="5797551"/>
          </a:xfrm>
          <a:prstGeom prst="rect">
            <a:avLst/>
          </a:prstGeom>
          <a:noFill/>
          <a:ln>
            <a:noFill/>
          </a:ln>
        </p:spPr>
      </p:pic>
      <p:sp>
        <p:nvSpPr>
          <p:cNvPr id="185" name="Google Shape;185;p6"/>
          <p:cNvSpPr txBox="1">
            <a:spLocks noGrp="1"/>
          </p:cNvSpPr>
          <p:nvPr>
            <p:ph type="body" idx="3"/>
          </p:nvPr>
        </p:nvSpPr>
        <p:spPr>
          <a:xfrm>
            <a:off x="414337" y="1690688"/>
            <a:ext cx="5476889" cy="447198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333333"/>
              </a:buClr>
              <a:buSzPts val="1600"/>
              <a:buNone/>
            </a:pPr>
            <a:r>
              <a:rPr lang="en-US"/>
              <a:t>Diagnoses and treats all eye diseases, performs eye surgery and prescribes and fits eyeglasses and contact lenses to correct vision problems.</a:t>
            </a:r>
            <a:endParaRPr/>
          </a:p>
          <a:p>
            <a:pPr marL="457200" lvl="0" indent="-228600" algn="l" rtl="0">
              <a:lnSpc>
                <a:spcPct val="90000"/>
              </a:lnSpc>
              <a:spcBef>
                <a:spcPts val="1000"/>
              </a:spcBef>
              <a:spcAft>
                <a:spcPts val="0"/>
              </a:spcAft>
              <a:buClr>
                <a:srgbClr val="333333"/>
              </a:buClr>
              <a:buSzPts val="1600"/>
              <a:buNone/>
            </a:pPr>
            <a:endParaRPr/>
          </a:p>
          <a:p>
            <a:pPr marL="457200" lvl="0" indent="-228600" algn="l" rtl="0">
              <a:lnSpc>
                <a:spcPct val="90000"/>
              </a:lnSpc>
              <a:spcBef>
                <a:spcPts val="1000"/>
              </a:spcBef>
              <a:spcAft>
                <a:spcPts val="0"/>
              </a:spcAft>
              <a:buClr>
                <a:srgbClr val="333333"/>
              </a:buClr>
              <a:buSzPts val="1600"/>
              <a:buNone/>
            </a:pPr>
            <a:r>
              <a:rPr lang="en-US"/>
              <a:t>12 years of Schooling</a:t>
            </a:r>
            <a:endParaRPr/>
          </a:p>
          <a:p>
            <a:pPr marL="457200" lvl="0" indent="-228600" algn="l" rtl="0">
              <a:lnSpc>
                <a:spcPct val="90000"/>
              </a:lnSpc>
              <a:spcBef>
                <a:spcPts val="1000"/>
              </a:spcBef>
              <a:spcAft>
                <a:spcPts val="0"/>
              </a:spcAft>
              <a:buClr>
                <a:srgbClr val="333333"/>
              </a:buClr>
              <a:buSzPts val="1600"/>
              <a:buNone/>
            </a:pPr>
            <a:endParaRPr/>
          </a:p>
          <a:p>
            <a:pPr marL="457200" lvl="0" indent="-228600" algn="l" rtl="0">
              <a:lnSpc>
                <a:spcPct val="90000"/>
              </a:lnSpc>
              <a:spcBef>
                <a:spcPts val="1000"/>
              </a:spcBef>
              <a:spcAft>
                <a:spcPts val="0"/>
              </a:spcAft>
              <a:buClr>
                <a:srgbClr val="333333"/>
              </a:buClr>
              <a:buSzPts val="1600"/>
              <a:buNone/>
            </a:pPr>
            <a:endParaRPr/>
          </a:p>
        </p:txBody>
      </p:sp>
      <p:sp>
        <p:nvSpPr>
          <p:cNvPr id="186" name="Google Shape;186;p6"/>
          <p:cNvSpPr txBox="1">
            <a:spLocks noGrp="1"/>
          </p:cNvSpPr>
          <p:nvPr>
            <p:ph type="title"/>
          </p:nvPr>
        </p:nvSpPr>
        <p:spPr>
          <a:xfrm>
            <a:off x="417243" y="365125"/>
            <a:ext cx="577254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a:t>MY JOB AS AN OPTHALMOLOGIST</a:t>
            </a:r>
            <a:endParaRPr/>
          </a:p>
        </p:txBody>
      </p:sp>
      <p:sp>
        <p:nvSpPr>
          <p:cNvPr id="187" name="Google Shape;187;p6"/>
          <p:cNvSpPr/>
          <p:nvPr/>
        </p:nvSpPr>
        <p:spPr>
          <a:xfrm>
            <a:off x="7200296" y="0"/>
            <a:ext cx="4991700" cy="497700"/>
          </a:xfrm>
          <a:prstGeom prst="rect">
            <a:avLst/>
          </a:prstGeom>
          <a:solidFill>
            <a:srgbClr val="FFFF00"/>
          </a:solidFill>
          <a:ln w="25400" cap="flat" cmpd="sng">
            <a:solidFill>
              <a:srgbClr val="25391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a:solidFill>
                  <a:schemeClr val="dk1"/>
                </a:solidFill>
              </a:rPr>
              <a:t>Use the slide that applies to your profession and hide the others.</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7"/>
          <p:cNvSpPr txBox="1">
            <a:spLocks noGrp="1"/>
          </p:cNvSpPr>
          <p:nvPr>
            <p:ph type="body" idx="1"/>
          </p:nvPr>
        </p:nvSpPr>
        <p:spPr>
          <a:xfrm>
            <a:off x="414150" y="1700994"/>
            <a:ext cx="11347500" cy="4414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600"/>
              <a:buNone/>
            </a:pPr>
            <a:r>
              <a:rPr lang="en-US"/>
              <a:t>(consider adding another personal story here!)</a:t>
            </a:r>
            <a:endParaRPr/>
          </a:p>
        </p:txBody>
      </p:sp>
      <p:sp>
        <p:nvSpPr>
          <p:cNvPr id="194" name="Google Shape;194;p7"/>
          <p:cNvSpPr txBox="1">
            <a:spLocks noGrp="1"/>
          </p:cNvSpPr>
          <p:nvPr>
            <p:ph type="title"/>
          </p:nvPr>
        </p:nvSpPr>
        <p:spPr>
          <a:xfrm>
            <a:off x="414792" y="365125"/>
            <a:ext cx="11353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en-US"/>
              <a:t>A TYPICAL DAY IN MY LIFE…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8"/>
          <p:cNvSpPr txBox="1">
            <a:spLocks noGrp="1"/>
          </p:cNvSpPr>
          <p:nvPr>
            <p:ph type="title"/>
          </p:nvPr>
        </p:nvSpPr>
        <p:spPr>
          <a:xfrm>
            <a:off x="414792" y="365125"/>
            <a:ext cx="11353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en-US"/>
              <a:t>MY FAVORITE ASPECT ABOUT MY JOB…</a:t>
            </a:r>
            <a:endParaRPr/>
          </a:p>
        </p:txBody>
      </p:sp>
      <p:sp>
        <p:nvSpPr>
          <p:cNvPr id="201" name="Google Shape;201;p8"/>
          <p:cNvSpPr txBox="1"/>
          <p:nvPr/>
        </p:nvSpPr>
        <p:spPr>
          <a:xfrm>
            <a:off x="7727700" y="2327600"/>
            <a:ext cx="3882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202" name="Google Shape;202;p8"/>
          <p:cNvSpPr txBox="1">
            <a:spLocks noGrp="1"/>
          </p:cNvSpPr>
          <p:nvPr>
            <p:ph type="body" idx="1"/>
          </p:nvPr>
        </p:nvSpPr>
        <p:spPr>
          <a:xfrm>
            <a:off x="414068" y="1697447"/>
            <a:ext cx="113514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600"/>
              <a:buFont typeface="Arial"/>
              <a:buNone/>
            </a:pPr>
            <a:r>
              <a:rPr lang="en-US">
                <a:solidFill>
                  <a:schemeClr val="hlink"/>
                </a:solidFill>
              </a:rPr>
              <a:t>(consider adding another personal story here!)</a:t>
            </a:r>
            <a:endParaRPr>
              <a:solidFill>
                <a:schemeClr val="hlink"/>
              </a:solidFill>
            </a:endParaRPr>
          </a:p>
          <a:p>
            <a:pPr marL="0" lvl="0" indent="0" algn="l" rtl="0">
              <a:spcBef>
                <a:spcPts val="100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9"/>
          <p:cNvPicPr preferRelativeResize="0"/>
          <p:nvPr/>
        </p:nvPicPr>
        <p:blipFill>
          <a:blip r:embed="rId3">
            <a:alphaModFix/>
          </a:blip>
          <a:stretch>
            <a:fillRect/>
          </a:stretch>
        </p:blipFill>
        <p:spPr>
          <a:xfrm>
            <a:off x="789925" y="4044264"/>
            <a:ext cx="3377101" cy="2254162"/>
          </a:xfrm>
          <a:prstGeom prst="rect">
            <a:avLst/>
          </a:prstGeom>
          <a:noFill/>
          <a:ln>
            <a:noFill/>
          </a:ln>
        </p:spPr>
      </p:pic>
      <p:pic>
        <p:nvPicPr>
          <p:cNvPr id="208" name="Google Shape;208;p9"/>
          <p:cNvPicPr preferRelativeResize="0"/>
          <p:nvPr/>
        </p:nvPicPr>
        <p:blipFill rotWithShape="1">
          <a:blip r:embed="rId4">
            <a:alphaModFix/>
          </a:blip>
          <a:srcRect r="2685"/>
          <a:stretch/>
        </p:blipFill>
        <p:spPr>
          <a:xfrm>
            <a:off x="4322125" y="4051150"/>
            <a:ext cx="3342975" cy="2247274"/>
          </a:xfrm>
          <a:prstGeom prst="rect">
            <a:avLst/>
          </a:prstGeom>
          <a:noFill/>
          <a:ln>
            <a:noFill/>
          </a:ln>
        </p:spPr>
      </p:pic>
      <p:sp>
        <p:nvSpPr>
          <p:cNvPr id="209" name="Google Shape;209;p9"/>
          <p:cNvSpPr txBox="1">
            <a:spLocks noGrp="1"/>
          </p:cNvSpPr>
          <p:nvPr>
            <p:ph type="title"/>
          </p:nvPr>
        </p:nvSpPr>
        <p:spPr>
          <a:xfrm>
            <a:off x="414792" y="365125"/>
            <a:ext cx="1136889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33333"/>
              </a:buClr>
              <a:buSzPts val="3200"/>
              <a:buFont typeface="Century Gothic"/>
              <a:buNone/>
            </a:pPr>
            <a:r>
              <a:rPr lang="en-US" sz="3100"/>
              <a:t>SKILLS NEEDED TO BE A SUCCESSFUL EYECARE PROFESSIONAL</a:t>
            </a:r>
            <a:endParaRPr/>
          </a:p>
        </p:txBody>
      </p:sp>
      <p:pic>
        <p:nvPicPr>
          <p:cNvPr id="210" name="Google Shape;210;p9"/>
          <p:cNvPicPr preferRelativeResize="0"/>
          <p:nvPr/>
        </p:nvPicPr>
        <p:blipFill rotWithShape="1">
          <a:blip r:embed="rId5">
            <a:alphaModFix/>
          </a:blip>
          <a:srcRect/>
          <a:stretch/>
        </p:blipFill>
        <p:spPr>
          <a:xfrm>
            <a:off x="789933" y="1721176"/>
            <a:ext cx="3342993" cy="1984031"/>
          </a:xfrm>
          <a:prstGeom prst="rect">
            <a:avLst/>
          </a:prstGeom>
          <a:noFill/>
          <a:ln>
            <a:noFill/>
          </a:ln>
        </p:spPr>
      </p:pic>
      <p:sp>
        <p:nvSpPr>
          <p:cNvPr id="211" name="Google Shape;211;p9"/>
          <p:cNvSpPr txBox="1"/>
          <p:nvPr/>
        </p:nvSpPr>
        <p:spPr>
          <a:xfrm>
            <a:off x="789933" y="3513876"/>
            <a:ext cx="3377090" cy="433465"/>
          </a:xfrm>
          <a:prstGeom prst="rect">
            <a:avLst/>
          </a:prstGeom>
          <a:solidFill>
            <a:srgbClr val="062050">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i="0" u="none" strike="noStrike" cap="none">
                <a:solidFill>
                  <a:srgbClr val="FFFFFF"/>
                </a:solidFill>
                <a:latin typeface="Century Gothic"/>
                <a:ea typeface="Century Gothic"/>
                <a:cs typeface="Century Gothic"/>
                <a:sym typeface="Century Gothic"/>
              </a:rPr>
              <a:t>Strong communication and listening skills </a:t>
            </a:r>
            <a:endParaRPr/>
          </a:p>
        </p:txBody>
      </p:sp>
      <p:sp>
        <p:nvSpPr>
          <p:cNvPr id="212" name="Google Shape;212;p9"/>
          <p:cNvSpPr txBox="1"/>
          <p:nvPr/>
        </p:nvSpPr>
        <p:spPr>
          <a:xfrm>
            <a:off x="789933" y="5863376"/>
            <a:ext cx="3377090" cy="433465"/>
          </a:xfrm>
          <a:prstGeom prst="rect">
            <a:avLst/>
          </a:prstGeom>
          <a:solidFill>
            <a:srgbClr val="062050">
              <a:alpha val="49803"/>
            </a:srgbClr>
          </a:solidFill>
          <a:ln>
            <a:noFill/>
          </a:ln>
        </p:spPr>
        <p:txBody>
          <a:bodyPr spcFirstLastPara="1" wrap="square" lIns="91425" tIns="91425" rIns="91425" bIns="45700" anchor="t" anchorCtr="0">
            <a:noAutofit/>
          </a:bodyPr>
          <a:lstStyle/>
          <a:p>
            <a:pPr marL="0" marR="0" lvl="0" indent="0" algn="ctr" rtl="0">
              <a:lnSpc>
                <a:spcPct val="100000"/>
              </a:lnSpc>
              <a:spcBef>
                <a:spcPts val="0"/>
              </a:spcBef>
              <a:spcAft>
                <a:spcPts val="0"/>
              </a:spcAft>
              <a:buNone/>
            </a:pPr>
            <a:r>
              <a:rPr lang="en-US" sz="1200" b="1" i="0" u="none" strike="noStrike" cap="none">
                <a:solidFill>
                  <a:srgbClr val="FFFFFF"/>
                </a:solidFill>
                <a:latin typeface="Century Gothic"/>
                <a:ea typeface="Century Gothic"/>
                <a:cs typeface="Century Gothic"/>
                <a:sym typeface="Century Gothic"/>
              </a:rPr>
              <a:t>Ability to make people feel comfortable</a:t>
            </a:r>
            <a:endParaRPr/>
          </a:p>
        </p:txBody>
      </p:sp>
      <p:pic>
        <p:nvPicPr>
          <p:cNvPr id="213" name="Google Shape;213;p9"/>
          <p:cNvPicPr preferRelativeResize="0"/>
          <p:nvPr/>
        </p:nvPicPr>
        <p:blipFill rotWithShape="1">
          <a:blip r:embed="rId6">
            <a:alphaModFix/>
          </a:blip>
          <a:srcRect/>
          <a:stretch/>
        </p:blipFill>
        <p:spPr>
          <a:xfrm>
            <a:off x="4322119" y="1732667"/>
            <a:ext cx="3342993" cy="2200765"/>
          </a:xfrm>
          <a:prstGeom prst="rect">
            <a:avLst/>
          </a:prstGeom>
          <a:noFill/>
          <a:ln>
            <a:noFill/>
          </a:ln>
        </p:spPr>
      </p:pic>
      <p:sp>
        <p:nvSpPr>
          <p:cNvPr id="214" name="Google Shape;214;p9"/>
          <p:cNvSpPr txBox="1"/>
          <p:nvPr/>
        </p:nvSpPr>
        <p:spPr>
          <a:xfrm>
            <a:off x="4322119" y="3488476"/>
            <a:ext cx="3342993" cy="433465"/>
          </a:xfrm>
          <a:prstGeom prst="rect">
            <a:avLst/>
          </a:prstGeom>
          <a:solidFill>
            <a:srgbClr val="062050">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i="0" u="none" strike="noStrike" cap="none">
                <a:solidFill>
                  <a:srgbClr val="FFFFFF"/>
                </a:solidFill>
                <a:latin typeface="Century Gothic"/>
                <a:ea typeface="Century Gothic"/>
                <a:cs typeface="Century Gothic"/>
                <a:sym typeface="Century Gothic"/>
              </a:rPr>
              <a:t>Enjoy collaborative work </a:t>
            </a:r>
            <a:endParaRPr/>
          </a:p>
        </p:txBody>
      </p:sp>
      <p:pic>
        <p:nvPicPr>
          <p:cNvPr id="215" name="Google Shape;215;p9" descr="A group of glass vases with colored pens in them&#10;&#10;Description automatically generated with low confidence"/>
          <p:cNvPicPr preferRelativeResize="0"/>
          <p:nvPr/>
        </p:nvPicPr>
        <p:blipFill rotWithShape="1">
          <a:blip r:embed="rId7">
            <a:alphaModFix/>
          </a:blip>
          <a:srcRect/>
          <a:stretch/>
        </p:blipFill>
        <p:spPr>
          <a:xfrm>
            <a:off x="7819382" y="1721176"/>
            <a:ext cx="3578568" cy="2200765"/>
          </a:xfrm>
          <a:prstGeom prst="rect">
            <a:avLst/>
          </a:prstGeom>
          <a:noFill/>
          <a:ln>
            <a:noFill/>
          </a:ln>
        </p:spPr>
      </p:pic>
      <p:sp>
        <p:nvSpPr>
          <p:cNvPr id="216" name="Google Shape;216;p9"/>
          <p:cNvSpPr txBox="1"/>
          <p:nvPr/>
        </p:nvSpPr>
        <p:spPr>
          <a:xfrm>
            <a:off x="7819382" y="3488476"/>
            <a:ext cx="3578568" cy="433465"/>
          </a:xfrm>
          <a:prstGeom prst="rect">
            <a:avLst/>
          </a:prstGeom>
          <a:solidFill>
            <a:srgbClr val="062050">
              <a:alpha val="49803"/>
            </a:srgbClr>
          </a:solidFill>
          <a:ln>
            <a:noFill/>
          </a:ln>
        </p:spPr>
        <p:txBody>
          <a:bodyPr spcFirstLastPara="1" wrap="square" lIns="91425" tIns="91425" rIns="91425" bIns="45700" anchor="t" anchorCtr="0">
            <a:noAutofit/>
          </a:bodyPr>
          <a:lstStyle/>
          <a:p>
            <a:pPr marL="0" marR="0" lvl="0" indent="0" algn="ctr" rtl="0">
              <a:lnSpc>
                <a:spcPct val="100000"/>
              </a:lnSpc>
              <a:spcBef>
                <a:spcPts val="0"/>
              </a:spcBef>
              <a:spcAft>
                <a:spcPts val="0"/>
              </a:spcAft>
              <a:buNone/>
            </a:pPr>
            <a:r>
              <a:rPr lang="en-US" sz="1200" b="1" i="0" u="none" strike="noStrike" cap="none">
                <a:solidFill>
                  <a:srgbClr val="FFFFFF"/>
                </a:solidFill>
                <a:latin typeface="Century Gothic"/>
                <a:ea typeface="Century Gothic"/>
                <a:cs typeface="Century Gothic"/>
                <a:sym typeface="Century Gothic"/>
              </a:rPr>
              <a:t>Organized </a:t>
            </a:r>
            <a:endParaRPr/>
          </a:p>
          <a:p>
            <a:pPr marL="0" marR="0" lvl="0" indent="0" algn="ctr" rtl="0">
              <a:lnSpc>
                <a:spcPct val="100000"/>
              </a:lnSpc>
              <a:spcBef>
                <a:spcPts val="600"/>
              </a:spcBef>
              <a:spcAft>
                <a:spcPts val="0"/>
              </a:spcAft>
              <a:buNone/>
            </a:pPr>
            <a:endParaRPr sz="1200" b="1" i="0" u="none" strike="noStrike" cap="none">
              <a:solidFill>
                <a:srgbClr val="FFFFFF"/>
              </a:solidFill>
              <a:latin typeface="Century Gothic"/>
              <a:ea typeface="Century Gothic"/>
              <a:cs typeface="Century Gothic"/>
              <a:sym typeface="Century Gothic"/>
            </a:endParaRPr>
          </a:p>
        </p:txBody>
      </p:sp>
      <p:sp>
        <p:nvSpPr>
          <p:cNvPr id="217" name="Google Shape;217;p9"/>
          <p:cNvSpPr txBox="1"/>
          <p:nvPr/>
        </p:nvSpPr>
        <p:spPr>
          <a:xfrm>
            <a:off x="4322119" y="5863376"/>
            <a:ext cx="3342993" cy="433465"/>
          </a:xfrm>
          <a:prstGeom prst="rect">
            <a:avLst/>
          </a:prstGeom>
          <a:solidFill>
            <a:srgbClr val="062050">
              <a:alpha val="49803"/>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0" u="none" strike="noStrike" cap="none">
                <a:solidFill>
                  <a:srgbClr val="FFFFFF"/>
                </a:solidFill>
                <a:latin typeface="Century Gothic"/>
                <a:ea typeface="Century Gothic"/>
                <a:cs typeface="Century Gothic"/>
                <a:sym typeface="Century Gothic"/>
              </a:rPr>
              <a:t>Interested in health &amp; desire to improve people's quality of life.</a:t>
            </a:r>
            <a:endParaRPr/>
          </a:p>
          <a:p>
            <a:pPr marL="0" marR="0" lvl="0" indent="0" algn="ctr" rtl="0">
              <a:lnSpc>
                <a:spcPct val="100000"/>
              </a:lnSpc>
              <a:spcBef>
                <a:spcPts val="600"/>
              </a:spcBef>
              <a:spcAft>
                <a:spcPts val="0"/>
              </a:spcAft>
              <a:buNone/>
            </a:pPr>
            <a:endParaRPr sz="1200" b="1" i="0" u="none" strike="noStrike" cap="none">
              <a:solidFill>
                <a:srgbClr val="FFFFFF"/>
              </a:solidFill>
              <a:latin typeface="Century Gothic"/>
              <a:ea typeface="Century Gothic"/>
              <a:cs typeface="Century Gothic"/>
              <a:sym typeface="Century Gothic"/>
            </a:endParaRPr>
          </a:p>
        </p:txBody>
      </p:sp>
      <p:pic>
        <p:nvPicPr>
          <p:cNvPr id="218" name="Google Shape;218;p9" descr="A glass of wine&#10;&#10;Description automatically generated with low confidence"/>
          <p:cNvPicPr preferRelativeResize="0"/>
          <p:nvPr/>
        </p:nvPicPr>
        <p:blipFill rotWithShape="1">
          <a:blip r:embed="rId8">
            <a:alphaModFix/>
          </a:blip>
          <a:srcRect/>
          <a:stretch/>
        </p:blipFill>
        <p:spPr>
          <a:xfrm>
            <a:off x="7819382" y="4049582"/>
            <a:ext cx="3581925" cy="2247260"/>
          </a:xfrm>
          <a:prstGeom prst="rect">
            <a:avLst/>
          </a:prstGeom>
          <a:noFill/>
          <a:ln>
            <a:noFill/>
          </a:ln>
        </p:spPr>
      </p:pic>
      <p:sp>
        <p:nvSpPr>
          <p:cNvPr id="219" name="Google Shape;219;p9"/>
          <p:cNvSpPr txBox="1"/>
          <p:nvPr/>
        </p:nvSpPr>
        <p:spPr>
          <a:xfrm>
            <a:off x="7819382" y="5855808"/>
            <a:ext cx="3581925" cy="442622"/>
          </a:xfrm>
          <a:prstGeom prst="rect">
            <a:avLst/>
          </a:prstGeom>
          <a:solidFill>
            <a:srgbClr val="062050">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1" i="0" u="none" strike="noStrike" cap="none">
                <a:solidFill>
                  <a:srgbClr val="FFFFFF"/>
                </a:solidFill>
                <a:latin typeface="Century Gothic"/>
                <a:ea typeface="Century Gothic"/>
                <a:cs typeface="Century Gothic"/>
                <a:sym typeface="Century Gothic"/>
              </a:rPr>
              <a:t>Ability to practice patience</a:t>
            </a:r>
            <a:endParaRPr/>
          </a:p>
        </p:txBody>
      </p:sp>
    </p:spTree>
  </p:cSld>
  <p:clrMapOvr>
    <a:masterClrMapping/>
  </p:clrMapOvr>
</p:sld>
</file>

<file path=ppt/theme/theme1.xml><?xml version="1.0" encoding="utf-8"?>
<a:theme xmlns:a="http://schemas.openxmlformats.org/drawingml/2006/main" name="Office team white background">
  <a:themeElements>
    <a:clrScheme name="Transitions colours">
      <a:dk1>
        <a:srgbClr val="000000"/>
      </a:dk1>
      <a:lt1>
        <a:srgbClr val="FFFFFF"/>
      </a:lt1>
      <a:dk2>
        <a:srgbClr val="000000"/>
      </a:dk2>
      <a:lt2>
        <a:srgbClr val="FFFFFF"/>
      </a:lt2>
      <a:accent1>
        <a:srgbClr val="344F17"/>
      </a:accent1>
      <a:accent2>
        <a:srgbClr val="7F4006"/>
      </a:accent2>
      <a:accent3>
        <a:srgbClr val="41200B"/>
      </a:accent3>
      <a:accent4>
        <a:srgbClr val="03347C"/>
      </a:accent4>
      <a:accent5>
        <a:srgbClr val="13471F"/>
      </a:accent5>
      <a:accent6>
        <a:srgbClr val="47246D"/>
      </a:accent6>
      <a:hlink>
        <a:srgbClr val="333333"/>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18</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team white background</vt:lpstr>
      <vt:lpstr>American Education Week</vt:lpstr>
      <vt:lpstr>INTRODUCING MYSELF…</vt:lpstr>
      <vt:lpstr>THE THREE O’S OF EYES </vt:lpstr>
      <vt:lpstr>MY JOB AS AN OPTICIAN</vt:lpstr>
      <vt:lpstr>MY JOB AS AN OPTOMETRIST</vt:lpstr>
      <vt:lpstr>MY JOB AS AN OPTHALMOLOGIST</vt:lpstr>
      <vt:lpstr>A TYPICAL DAY IN MY LIFE…</vt:lpstr>
      <vt:lpstr>MY FAVORITE ASPECT ABOUT MY JOB…</vt:lpstr>
      <vt:lpstr>SKILLS NEEDED TO BE A SUCCESSFUL EYECARE PROFESSIONAL</vt:lpstr>
      <vt:lpstr>THE NEED FOR DIVERSITY WITHIN OPTICAL CAREERS </vt:lpstr>
      <vt:lpstr>DIVERSE PROFESSIONALS = BETTER SERVING DIVERSE PATIENTS</vt:lpstr>
      <vt:lpstr>HEALTHY VISION TIPS</vt:lpstr>
      <vt:lpstr>HEALTHY VISION TIPS CONTINUED</vt:lpstr>
      <vt:lpstr>LET’S TEST YOUR EYES WITH OPTICAL ILLUSIONS!</vt:lpstr>
      <vt:lpstr>PowerPoint Presentation</vt:lpstr>
      <vt:lpstr>PowerPoint Presentation</vt:lpstr>
      <vt:lpstr>Any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Education Week</dc:title>
  <dc:creator>Courtney Myers</dc:creator>
  <cp:revision>2</cp:revision>
  <dcterms:modified xsi:type="dcterms:W3CDTF">2022-11-02T20:56:59Z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9a4386-74b9-4603-ae20-950a659f9b6e_Enabled">
    <vt:lpwstr>true</vt:lpwstr>
  </property>
  <property fmtid="{D5CDD505-2E9C-101B-9397-08002B2CF9AE}" pid="3" name="MSIP_Label_2e9a4386-74b9-4603-ae20-950a659f9b6e_SetDate">
    <vt:lpwstr>2022-11-02T19:50:35Z</vt:lpwstr>
  </property>
  <property fmtid="{D5CDD505-2E9C-101B-9397-08002B2CF9AE}" pid="4" name="MSIP_Label_2e9a4386-74b9-4603-ae20-950a659f9b6e_Method">
    <vt:lpwstr>Standard</vt:lpwstr>
  </property>
  <property fmtid="{D5CDD505-2E9C-101B-9397-08002B2CF9AE}" pid="5" name="MSIP_Label_2e9a4386-74b9-4603-ae20-950a659f9b6e_Name">
    <vt:lpwstr>Internal Use Only</vt:lpwstr>
  </property>
  <property fmtid="{D5CDD505-2E9C-101B-9397-08002B2CF9AE}" pid="6" name="MSIP_Label_2e9a4386-74b9-4603-ae20-950a659f9b6e_SiteId">
    <vt:lpwstr>c7d1a8f7-0546-4a0c-8cf5-3ddaebf97d51</vt:lpwstr>
  </property>
  <property fmtid="{D5CDD505-2E9C-101B-9397-08002B2CF9AE}" pid="7" name="MSIP_Label_2e9a4386-74b9-4603-ae20-950a659f9b6e_ActionId">
    <vt:lpwstr>e259b473-5c71-453a-8c09-2c7212c8d3f8</vt:lpwstr>
  </property>
  <property fmtid="{D5CDD505-2E9C-101B-9397-08002B2CF9AE}" pid="8" name="MSIP_Label_2e9a4386-74b9-4603-ae20-950a659f9b6e_ContentBits">
    <vt:lpwstr>0</vt:lpwstr>
  </property>
</Properties>
</file>